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964" y="1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l-PL"/>
              <a:t>Kliknij, aby edytować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l-PL"/>
              <a:t>Kliknij, aby edytować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2A54C80-263E-416B-A8E0-580EDEADCBDC}" type="datetimeFigureOut">
              <a:rPr lang="en-US" dirty="0"/>
              <a:t>12/15/2024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12/15/2024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12/15/2024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rodzice.fdds.pl/wiedza/wplyw-naduzywania-sieci-na-rozwoj-mozgu-dziecka/#_ftn1"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mamatatatablet.p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rodzice.fdds.pl/wiedza/wplyw-naduzywania-sieci-na-rozwoj-mozgu-dziecka/#_ftn2"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bakusiowo.pl/jak-komorka-telewizor-i-komputer-wplywaja-na-dziecko/" TargetMode="External"/><Relationship Id="rId2" Type="http://schemas.openxmlformats.org/officeDocument/2006/relationships/hyperlink" Target="https://centrummetodykrakowskiej.pl/blog/wplyw-wysokich-technologii-na-rozwoj-dzieck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08285F-0F6A-3DF8-3DFB-45D520229770}"/>
              </a:ext>
            </a:extLst>
          </p:cNvPr>
          <p:cNvSpPr>
            <a:spLocks noGrp="1"/>
          </p:cNvSpPr>
          <p:nvPr>
            <p:ph type="ctrTitle"/>
          </p:nvPr>
        </p:nvSpPr>
        <p:spPr>
          <a:xfrm>
            <a:off x="1796143" y="2884715"/>
            <a:ext cx="7477860" cy="544285"/>
          </a:xfrm>
        </p:spPr>
        <p:txBody>
          <a:bodyPr/>
          <a:lstStyle/>
          <a:p>
            <a:pPr algn="ctr"/>
            <a:r>
              <a:rPr lang="pl-PL" b="1" kern="1800"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Wpływ urządzeń elektronicznych na rozwój mózgu dziecka</a:t>
            </a:r>
            <a:br>
              <a:rPr lang="pl-PL" sz="6000"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br>
            <a:endParaRPr lang="pl-PL" sz="6000" dirty="0">
              <a:solidFill>
                <a:srgbClr val="C00000"/>
              </a:solidFill>
            </a:endParaRPr>
          </a:p>
        </p:txBody>
      </p:sp>
      <p:sp>
        <p:nvSpPr>
          <p:cNvPr id="3" name="Podtytuł 2">
            <a:extLst>
              <a:ext uri="{FF2B5EF4-FFF2-40B4-BE49-F238E27FC236}">
                <a16:creationId xmlns:a16="http://schemas.microsoft.com/office/drawing/2014/main" id="{D9ED9561-73C9-B057-75E0-24C3405B088F}"/>
              </a:ext>
            </a:extLst>
          </p:cNvPr>
          <p:cNvSpPr>
            <a:spLocks noGrp="1"/>
          </p:cNvSpPr>
          <p:nvPr>
            <p:ph type="subTitle" idx="1"/>
          </p:nvPr>
        </p:nvSpPr>
        <p:spPr>
          <a:xfrm>
            <a:off x="1507066" y="4463142"/>
            <a:ext cx="10249505" cy="2144487"/>
          </a:xfrm>
        </p:spPr>
        <p:txBody>
          <a:bodyPr>
            <a:normAutofit/>
          </a:bodyPr>
          <a:lstStyle/>
          <a:p>
            <a:endParaRPr lang="pl-PL" dirty="0"/>
          </a:p>
          <a:p>
            <a:endParaRPr lang="pl-PL" dirty="0"/>
          </a:p>
          <a:p>
            <a:r>
              <a:rPr lang="pl-PL" sz="2400" b="1" dirty="0">
                <a:solidFill>
                  <a:schemeClr val="tx1"/>
                </a:solidFill>
              </a:rPr>
              <a:t>Opracowała  </a:t>
            </a:r>
          </a:p>
          <a:p>
            <a:r>
              <a:rPr lang="pl-PL" sz="2400" b="1" dirty="0">
                <a:solidFill>
                  <a:schemeClr val="tx1"/>
                </a:solidFill>
              </a:rPr>
              <a:t>Żanna Kuźmicka </a:t>
            </a:r>
          </a:p>
        </p:txBody>
      </p:sp>
      <p:pic>
        <p:nvPicPr>
          <p:cNvPr id="4" name="Obraz 3" descr="Obraz zawierający osoba, w pomieszczeniu, Ludzka twarz, małe dziecko&#10;&#10;Opis wygenerowany automatycznie">
            <a:extLst>
              <a:ext uri="{FF2B5EF4-FFF2-40B4-BE49-F238E27FC236}">
                <a16:creationId xmlns:a16="http://schemas.microsoft.com/office/drawing/2014/main" id="{7FB51BA7-9EC4-9827-E715-EFCBB64F008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21971" y="2935120"/>
            <a:ext cx="5900058" cy="2888738"/>
          </a:xfrm>
          <a:prstGeom prst="rect">
            <a:avLst/>
          </a:prstGeom>
          <a:noFill/>
          <a:ln>
            <a:noFill/>
          </a:ln>
        </p:spPr>
      </p:pic>
    </p:spTree>
    <p:extLst>
      <p:ext uri="{BB962C8B-B14F-4D97-AF65-F5344CB8AC3E}">
        <p14:creationId xmlns:p14="http://schemas.microsoft.com/office/powerpoint/2010/main" val="40687441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800A9B-0C7D-D622-62F1-A7D9064D8343}"/>
              </a:ext>
            </a:extLst>
          </p:cNvPr>
          <p:cNvSpPr>
            <a:spLocks noGrp="1"/>
          </p:cNvSpPr>
          <p:nvPr>
            <p:ph type="title"/>
          </p:nvPr>
        </p:nvSpPr>
        <p:spPr/>
        <p:txBody>
          <a:bodyPr>
            <a:normAutofit/>
          </a:bodyPr>
          <a:lstStyle/>
          <a:p>
            <a:pPr algn="ctr"/>
            <a:r>
              <a:rPr lang="pl-PL" sz="3100" b="1" kern="0" dirty="0">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Funkcjonowanie mózgu a nowe technologie</a:t>
            </a:r>
            <a:br>
              <a:rPr lang="pl-PL" sz="1800" kern="100" dirty="0">
                <a:effectLst/>
                <a:latin typeface="Aptos" panose="020B0004020202020204" pitchFamily="34" charset="0"/>
                <a:ea typeface="Aptos" panose="020B0004020202020204" pitchFamily="34" charset="0"/>
                <a:cs typeface="Times New Roman" panose="02020603050405020304" pitchFamily="18" charset="0"/>
              </a:rPr>
            </a:br>
            <a:endParaRPr lang="pl-PL" dirty="0"/>
          </a:p>
        </p:txBody>
      </p:sp>
      <p:sp>
        <p:nvSpPr>
          <p:cNvPr id="3" name="Symbol zastępczy zawartości 2">
            <a:extLst>
              <a:ext uri="{FF2B5EF4-FFF2-40B4-BE49-F238E27FC236}">
                <a16:creationId xmlns:a16="http://schemas.microsoft.com/office/drawing/2014/main" id="{A70B07E9-5632-0EB1-5E05-FF7B22C5C67B}"/>
              </a:ext>
            </a:extLst>
          </p:cNvPr>
          <p:cNvSpPr>
            <a:spLocks noGrp="1"/>
          </p:cNvSpPr>
          <p:nvPr>
            <p:ph idx="1"/>
          </p:nvPr>
        </p:nvSpPr>
        <p:spPr>
          <a:xfrm>
            <a:off x="677334" y="1447801"/>
            <a:ext cx="8596668" cy="4593562"/>
          </a:xfrm>
        </p:spPr>
        <p:txBody>
          <a:bodyPr>
            <a:normAutofit lnSpcReduction="10000"/>
          </a:bodyPr>
          <a:lstStyle/>
          <a:p>
            <a:pPr algn="just"/>
            <a:r>
              <a:rPr lang="pl-PL" sz="1800" kern="0" dirty="0">
                <a:effectLst/>
                <a:latin typeface="Arial" panose="020B0604020202020204" pitchFamily="34" charset="0"/>
                <a:ea typeface="Times New Roman" panose="02020603050405020304" pitchFamily="18" charset="0"/>
                <a:cs typeface="Times New Roman" panose="02020603050405020304" pitchFamily="18" charset="0"/>
              </a:rPr>
              <a:t>Badania potwierdzają, że intensywna ekspozycja na urządzenia ekranowe szkodzi szarym komórkom i osłabia sprawność umysłową. Zwracają też uwagę na zależność między intensywnym korzystaniem z mediów cyfrowych               a zmniejszeniem wydajności mózgu, choćby w obszarze pamięci krótkotrwałej. Nie musimy zapamiętywać dat czy, numerów telefonów – teraz robią to za nas urządzenia. Mózg rozleniwia się więc w tym obszarze i dostosowuje swoje funkcjonowanie do rozwiązań, które mu proponujemy.</a:t>
            </a:r>
            <a:r>
              <a:rPr lang="pl-PL" sz="1800" u="sng" kern="0" dirty="0">
                <a:solidFill>
                  <a:srgbClr val="009DC5"/>
                </a:solidFill>
                <a:effectLst/>
                <a:latin typeface="Arial" panose="020B0604020202020204" pitchFamily="34" charset="0"/>
                <a:ea typeface="Times New Roman" panose="02020603050405020304" pitchFamily="18" charset="0"/>
                <a:cs typeface="Times New Roman" panose="02020603050405020304" pitchFamily="18" charset="0"/>
                <a:hlinkClick r:id="rId2"/>
              </a:rPr>
              <a:t>[1]</a:t>
            </a:r>
            <a:r>
              <a:rPr lang="pl-PL" sz="1800" kern="0" dirty="0">
                <a:effectLst/>
                <a:latin typeface="Arial" panose="020B0604020202020204" pitchFamily="34" charset="0"/>
                <a:ea typeface="Times New Roman" panose="02020603050405020304" pitchFamily="18" charset="0"/>
                <a:cs typeface="Times New Roman" panose="02020603050405020304" pitchFamily="18" charset="0"/>
              </a:rPr>
              <a:t> Z jednej strony nadmiar bodźców sprawia, że pojawiają się trudności w skupieniu uwagi            i koncentracji, </a:t>
            </a:r>
            <a:r>
              <a:rPr lang="pl-PL" sz="1800" b="1" kern="0"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a z drugiej jakość dostarczanych bodźców nie stymuluje mózgu w taki sposób, żeby można było mówić o jego zrównoważonym rozwoju. Osoby, które nadużywają sieci, mają często nadmiernie rozwiniętą w porównaniu do prawej lewą półkulę mózgu.</a:t>
            </a:r>
            <a:r>
              <a:rPr lang="pl-PL" sz="1800" kern="0"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pl-PL" sz="1800" kern="0" dirty="0">
                <a:effectLst/>
                <a:latin typeface="Arial" panose="020B0604020202020204" pitchFamily="34" charset="0"/>
                <a:ea typeface="Times New Roman" panose="02020603050405020304" pitchFamily="18" charset="0"/>
                <a:cs typeface="Times New Roman" panose="02020603050405020304" pitchFamily="18" charset="0"/>
              </a:rPr>
              <a:t>Jaki ma to wpływ na nasze zdolności? Lewa półkula jest odpowiedzialna za myślenie analityczne, czynności logiczne i racjonalne, a prawa – za działania kreatywne-: muzyczne, artystyczne, symboliczne. Naukowcy nie pozostawiają złudzeń również co do tego, że nadmierne korzystanie z sieci może mieć wpływ na niedostateczny rozwój emocjonalny. </a:t>
            </a:r>
            <a:endParaRPr lang="pl-PL"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1809815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08B9911-FA53-B76B-498B-B630B71D55FF}"/>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34D7250C-C085-3EDE-71BA-3EA2E192B07D}"/>
              </a:ext>
            </a:extLst>
          </p:cNvPr>
          <p:cNvSpPr>
            <a:spLocks noGrp="1"/>
          </p:cNvSpPr>
          <p:nvPr>
            <p:ph idx="1"/>
          </p:nvPr>
        </p:nvSpPr>
        <p:spPr>
          <a:xfrm>
            <a:off x="677334" y="849087"/>
            <a:ext cx="8596668" cy="5192276"/>
          </a:xfrm>
        </p:spPr>
        <p:txBody>
          <a:bodyPr>
            <a:noAutofit/>
          </a:bodyPr>
          <a:lstStyle/>
          <a:p>
            <a:pPr algn="just"/>
            <a:r>
              <a:rPr lang="pl-PL" sz="2800" dirty="0">
                <a:solidFill>
                  <a:srgbClr val="333333"/>
                </a:solidFill>
                <a:effectLst/>
                <a:latin typeface="Arial" panose="020B0604020202020204" pitchFamily="34" charset="0"/>
                <a:ea typeface="Aptos" panose="020B0004020202020204" pitchFamily="34" charset="0"/>
              </a:rPr>
              <a:t>Media, zwłaszcza wizualne, przez nadmierną stymulację prawej półkuli mózgu, zwalniają lub nawet hamują rozwój lewej półkuli, która odpowiedzialna jest za uczenie się języka mówionego i pisanego. Jednocześnie </a:t>
            </a:r>
            <a:r>
              <a:rPr lang="pl-PL" sz="2800" b="1" dirty="0">
                <a:solidFill>
                  <a:srgbClr val="C00000"/>
                </a:solidFill>
                <a:effectLst/>
                <a:latin typeface="Arial" panose="020B0604020202020204" pitchFamily="34" charset="0"/>
                <a:ea typeface="Aptos" panose="020B0004020202020204" pitchFamily="34" charset="0"/>
              </a:rPr>
              <a:t>zwiększone wydzielanie się dopaminy podczas gier komputerowych prowadzi do uzależnienia</a:t>
            </a:r>
            <a:r>
              <a:rPr lang="pl-PL" sz="2800" dirty="0">
                <a:solidFill>
                  <a:srgbClr val="333333"/>
                </a:solidFill>
                <a:effectLst/>
                <a:latin typeface="Arial" panose="020B0604020202020204" pitchFamily="34" charset="0"/>
                <a:ea typeface="Aptos" panose="020B0004020202020204" pitchFamily="34" charset="0"/>
              </a:rPr>
              <a:t>, </a:t>
            </a:r>
            <a:r>
              <a:rPr lang="pl-PL" sz="2800" u="sng" dirty="0">
                <a:solidFill>
                  <a:srgbClr val="333333"/>
                </a:solidFill>
                <a:effectLst/>
                <a:latin typeface="Arial" panose="020B0604020202020204" pitchFamily="34" charset="0"/>
                <a:ea typeface="Aptos" panose="020B0004020202020204" pitchFamily="34" charset="0"/>
              </a:rPr>
              <a:t>a w przypadku niektórych diagnozowanych małych dzieci, poddanych nadmiernej stymulacji zaawansowanymi technologiami, mówi się nawet  o tzw. „autyzmie telewizyjnym”.</a:t>
            </a:r>
            <a:br>
              <a:rPr lang="pl-PL" sz="2800" dirty="0">
                <a:solidFill>
                  <a:srgbClr val="333333"/>
                </a:solidFill>
                <a:effectLst/>
                <a:latin typeface="Poppins" panose="00000500000000000000" pitchFamily="2" charset="-18"/>
                <a:ea typeface="Aptos" panose="020B0004020202020204" pitchFamily="34" charset="0"/>
              </a:rPr>
            </a:br>
            <a:br>
              <a:rPr lang="pl-PL" sz="2800" dirty="0">
                <a:solidFill>
                  <a:srgbClr val="333333"/>
                </a:solidFill>
                <a:effectLst/>
                <a:latin typeface="Poppins" panose="00000500000000000000" pitchFamily="2" charset="-18"/>
                <a:ea typeface="Aptos" panose="020B0004020202020204" pitchFamily="34" charset="0"/>
              </a:rPr>
            </a:br>
            <a:endParaRPr lang="pl-PL" sz="2800" dirty="0"/>
          </a:p>
        </p:txBody>
      </p:sp>
    </p:spTree>
    <p:extLst>
      <p:ext uri="{BB962C8B-B14F-4D97-AF65-F5344CB8AC3E}">
        <p14:creationId xmlns:p14="http://schemas.microsoft.com/office/powerpoint/2010/main" val="233696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1CA3667-D813-8AD0-7380-E57A725E5CB1}"/>
              </a:ext>
            </a:extLst>
          </p:cNvPr>
          <p:cNvSpPr>
            <a:spLocks noGrp="1"/>
          </p:cNvSpPr>
          <p:nvPr>
            <p:ph type="title"/>
          </p:nvPr>
        </p:nvSpPr>
        <p:spPr>
          <a:xfrm>
            <a:off x="677334" y="609600"/>
            <a:ext cx="8596668" cy="1905000"/>
          </a:xfrm>
        </p:spPr>
        <p:txBody>
          <a:bodyPr>
            <a:noAutofit/>
          </a:bodyPr>
          <a:lstStyle/>
          <a:p>
            <a:r>
              <a:rPr lang="pl-PL" sz="2000" b="1" kern="100" dirty="0">
                <a:solidFill>
                  <a:srgbClr val="C00000"/>
                </a:solidFill>
                <a:effectLst/>
                <a:latin typeface="Arial" panose="020B0604020202020204" pitchFamily="34" charset="0"/>
                <a:ea typeface="Aptos" panose="020B0004020202020204" pitchFamily="34" charset="0"/>
                <a:cs typeface="Times New Roman" panose="02020603050405020304" pitchFamily="18" charset="0"/>
              </a:rPr>
              <a:t>Umysł  małego  dziecka  narażony na kontakt  z  nowoczesnymi technologiami  koncentruje  się  na  nowych, związanych z nimi zadaniach, a tym samym odsuwa od podstawowych umiejętności społecznych,  takich  jak:  nawiązywanie  i  utrzymywanie  relacji              z innymi ludźmi, odczytywanie wyrazu twarzy, rozpoznawanie emocji, wykazywanie empatii czy wspólne spędzanie czasu i tworzenie bliskich więzi.</a:t>
            </a:r>
            <a:br>
              <a:rPr lang="pl-PL" sz="2000" b="1"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br>
            <a:endParaRPr lang="pl-PL" sz="2000" b="1" dirty="0">
              <a:solidFill>
                <a:srgbClr val="C00000"/>
              </a:solidFill>
            </a:endParaRPr>
          </a:p>
        </p:txBody>
      </p:sp>
      <p:sp>
        <p:nvSpPr>
          <p:cNvPr id="3" name="Symbol zastępczy zawartości 2">
            <a:extLst>
              <a:ext uri="{FF2B5EF4-FFF2-40B4-BE49-F238E27FC236}">
                <a16:creationId xmlns:a16="http://schemas.microsoft.com/office/drawing/2014/main" id="{45881B96-0C22-5696-C288-5B4C861636FE}"/>
              </a:ext>
            </a:extLst>
          </p:cNvPr>
          <p:cNvSpPr>
            <a:spLocks noGrp="1"/>
          </p:cNvSpPr>
          <p:nvPr>
            <p:ph idx="1"/>
          </p:nvPr>
        </p:nvSpPr>
        <p:spPr/>
        <p:txBody>
          <a:bodyPr/>
          <a:lstStyle/>
          <a:p>
            <a:r>
              <a:rPr lang="pl-PL" dirty="0"/>
              <a:t> </a:t>
            </a:r>
          </a:p>
          <a:p>
            <a:endParaRPr lang="pl-PL" dirty="0"/>
          </a:p>
          <a:p>
            <a:endParaRPr lang="pl-PL" dirty="0"/>
          </a:p>
        </p:txBody>
      </p:sp>
      <p:pic>
        <p:nvPicPr>
          <p:cNvPr id="4" name="Obraz 3">
            <a:extLst>
              <a:ext uri="{FF2B5EF4-FFF2-40B4-BE49-F238E27FC236}">
                <a16:creationId xmlns:a16="http://schemas.microsoft.com/office/drawing/2014/main" id="{C8B64105-2F20-710A-2DD7-AC136D1E74C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2515" y="3857881"/>
            <a:ext cx="6721930" cy="2982687"/>
          </a:xfrm>
          <a:prstGeom prst="rect">
            <a:avLst/>
          </a:prstGeom>
          <a:noFill/>
          <a:ln>
            <a:noFill/>
          </a:ln>
        </p:spPr>
      </p:pic>
      <p:sp>
        <p:nvSpPr>
          <p:cNvPr id="6" name="pole tekstowe 5">
            <a:extLst>
              <a:ext uri="{FF2B5EF4-FFF2-40B4-BE49-F238E27FC236}">
                <a16:creationId xmlns:a16="http://schemas.microsoft.com/office/drawing/2014/main" id="{07801B7B-BD59-B169-EBD0-F5E99490D3D9}"/>
              </a:ext>
            </a:extLst>
          </p:cNvPr>
          <p:cNvSpPr txBox="1"/>
          <p:nvPr/>
        </p:nvSpPr>
        <p:spPr>
          <a:xfrm>
            <a:off x="3050722" y="2586462"/>
            <a:ext cx="6101442" cy="1685077"/>
          </a:xfrm>
          <a:prstGeom prst="rect">
            <a:avLst/>
          </a:prstGeom>
          <a:noFill/>
        </p:spPr>
        <p:txBody>
          <a:bodyPr wrap="square">
            <a:spAutoFit/>
          </a:bodyPr>
          <a:lstStyle/>
          <a:p>
            <a:pPr algn="just" fontAlgn="t">
              <a:lnSpc>
                <a:spcPct val="115000"/>
              </a:lnSpc>
              <a:spcBef>
                <a:spcPts val="2625"/>
              </a:spcBef>
              <a:spcAft>
                <a:spcPts val="2625"/>
              </a:spcAft>
            </a:pPr>
            <a:r>
              <a:rPr lang="pl-PL" sz="1800" b="1" kern="100" dirty="0">
                <a:solidFill>
                  <a:srgbClr val="333333"/>
                </a:solidFill>
                <a:effectLst/>
                <a:latin typeface="Arial" panose="020B0604020202020204" pitchFamily="34" charset="0"/>
                <a:ea typeface="Aptos" panose="020B0004020202020204" pitchFamily="34" charset="0"/>
                <a:cs typeface="Times New Roman" panose="02020603050405020304" pitchFamily="18" charset="0"/>
              </a:rPr>
              <a:t>Zamiast narażać dzieci na zgubne skutki nadmiernej stymulacji wysokimi technologiami, sugerujemy, by zachęcać je do spontanicznej zabawy - w pojedynkę lub z innymi dziećmi - dzięki której stale będą rozwijać swoją wyobraźnię i kreatywność.</a:t>
            </a:r>
            <a:endParaRPr lang="pl-PL" sz="1600" b="1"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946522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430B14-23A6-AF76-F8EB-B8D17EDE31D8}"/>
              </a:ext>
            </a:extLst>
          </p:cNvPr>
          <p:cNvSpPr>
            <a:spLocks noGrp="1"/>
          </p:cNvSpPr>
          <p:nvPr>
            <p:ph type="title"/>
          </p:nvPr>
        </p:nvSpPr>
        <p:spPr/>
        <p:txBody>
          <a:bodyPr>
            <a:normAutofit fontScale="90000"/>
          </a:bodyPr>
          <a:lstStyle/>
          <a:p>
            <a:pPr>
              <a:lnSpc>
                <a:spcPts val="2475"/>
              </a:lnSpc>
              <a:spcBef>
                <a:spcPts val="2400"/>
              </a:spcBef>
              <a:spcAft>
                <a:spcPts val="1500"/>
              </a:spcAft>
            </a:pPr>
            <a:r>
              <a:rPr lang="pl-PL" b="1" kern="0" dirty="0">
                <a:solidFill>
                  <a:srgbClr val="C00000"/>
                </a:solidFill>
                <a:effectLst/>
                <a:latin typeface="Proxima Nova Cn"/>
                <a:ea typeface="Times New Roman" panose="02020603050405020304" pitchFamily="18" charset="0"/>
                <a:cs typeface="Times New Roman" panose="02020603050405020304" pitchFamily="18" charset="0"/>
              </a:rPr>
              <a:t>Urządzenia cyfrowe a pobudzenie</a:t>
            </a:r>
            <a:br>
              <a:rPr lang="pl-PL" b="1" kern="0" dirty="0">
                <a:solidFill>
                  <a:srgbClr val="C00000"/>
                </a:solidFill>
                <a:effectLst/>
                <a:latin typeface="Proxima Nova Cn"/>
                <a:ea typeface="Times New Roman" panose="02020603050405020304" pitchFamily="18" charset="0"/>
                <a:cs typeface="Times New Roman" panose="02020603050405020304" pitchFamily="18" charset="0"/>
              </a:rPr>
            </a:br>
            <a:br>
              <a:rPr lang="pl-PL" b="1" kern="0" dirty="0">
                <a:solidFill>
                  <a:srgbClr val="C00000"/>
                </a:solidFill>
                <a:effectLst/>
                <a:latin typeface="Proxima Nova Cn"/>
                <a:ea typeface="Times New Roman" panose="02020603050405020304" pitchFamily="18" charset="0"/>
                <a:cs typeface="Times New Roman" panose="02020603050405020304" pitchFamily="18" charset="0"/>
              </a:rPr>
            </a:br>
            <a:br>
              <a:rPr lang="pl-PL" sz="1800" b="1" kern="0" dirty="0">
                <a:solidFill>
                  <a:srgbClr val="C00000"/>
                </a:solidFill>
                <a:effectLst/>
                <a:latin typeface="Proxima Nova Cn"/>
                <a:ea typeface="Times New Roman" panose="02020603050405020304" pitchFamily="18" charset="0"/>
                <a:cs typeface="Times New Roman" panose="02020603050405020304" pitchFamily="18" charset="0"/>
              </a:rPr>
            </a:br>
            <a:br>
              <a:rPr lang="pl-PL" sz="1800" b="1" kern="0" dirty="0">
                <a:solidFill>
                  <a:srgbClr val="C00000"/>
                </a:solidFill>
                <a:effectLst/>
                <a:latin typeface="Proxima Nova Cn"/>
                <a:ea typeface="Times New Roman" panose="02020603050405020304" pitchFamily="18" charset="0"/>
                <a:cs typeface="Times New Roman" panose="02020603050405020304" pitchFamily="18" charset="0"/>
              </a:rPr>
            </a:br>
            <a:br>
              <a:rPr lang="pl-PL" sz="1800" b="1" kern="0" dirty="0">
                <a:solidFill>
                  <a:srgbClr val="C00000"/>
                </a:solidFill>
                <a:effectLst/>
                <a:latin typeface="Proxima Nova Cn"/>
                <a:ea typeface="Times New Roman" panose="02020603050405020304" pitchFamily="18" charset="0"/>
                <a:cs typeface="Times New Roman" panose="02020603050405020304" pitchFamily="18" charset="0"/>
              </a:rPr>
            </a:br>
            <a:br>
              <a:rPr lang="pl-PL" sz="1800" kern="100" dirty="0">
                <a:effectLst/>
                <a:latin typeface="Aptos" panose="020B0004020202020204" pitchFamily="34" charset="0"/>
                <a:ea typeface="Aptos" panose="020B0004020202020204" pitchFamily="34" charset="0"/>
                <a:cs typeface="Times New Roman" panose="02020603050405020304" pitchFamily="18" charset="0"/>
              </a:rPr>
            </a:br>
            <a:r>
              <a:rPr lang="pl-PL" sz="1800" b="1" kern="0" dirty="0">
                <a:solidFill>
                  <a:srgbClr val="C00000"/>
                </a:solidFill>
                <a:effectLst/>
                <a:latin typeface="Proxima Nova"/>
                <a:ea typeface="Times New Roman" panose="02020603050405020304" pitchFamily="18" charset="0"/>
                <a:cs typeface="Times New Roman" panose="02020603050405020304" pitchFamily="18" charset="0"/>
              </a:rPr>
              <a:t>Pojawiają się badania sugerujące, że ciągłe bombardowanie młodych obrazami sprawia, że oni sami mają ciągłą potrzebę odbierania nowych bodźców. Doprowadza to do stanu, gdzie dziecku trudno jest usiedzieć w miejscu w ciszy. Bez wykonywania żadnych czynności. Rodzice często mylą to z ADHD. Podczas gdy, jest to nierzadko efekt nadużywania urządzeń cyfrowych.</a:t>
            </a:r>
            <a:br>
              <a:rPr lang="pl-PL" sz="1800" kern="100" dirty="0">
                <a:effectLst/>
                <a:latin typeface="Aptos" panose="020B0004020202020204" pitchFamily="34" charset="0"/>
                <a:ea typeface="Aptos" panose="020B0004020202020204" pitchFamily="34" charset="0"/>
                <a:cs typeface="Times New Roman" panose="02020603050405020304" pitchFamily="18" charset="0"/>
              </a:rPr>
            </a:br>
            <a:endParaRPr lang="pl-PL" dirty="0"/>
          </a:p>
        </p:txBody>
      </p:sp>
      <p:sp>
        <p:nvSpPr>
          <p:cNvPr id="3" name="Symbol zastępczy zawartości 2">
            <a:extLst>
              <a:ext uri="{FF2B5EF4-FFF2-40B4-BE49-F238E27FC236}">
                <a16:creationId xmlns:a16="http://schemas.microsoft.com/office/drawing/2014/main" id="{F1A03B14-D120-DDE9-1B47-A4A18FA30650}"/>
              </a:ext>
            </a:extLst>
          </p:cNvPr>
          <p:cNvSpPr>
            <a:spLocks noGrp="1"/>
          </p:cNvSpPr>
          <p:nvPr>
            <p:ph idx="1"/>
          </p:nvPr>
        </p:nvSpPr>
        <p:spPr>
          <a:xfrm>
            <a:off x="677334" y="2160589"/>
            <a:ext cx="8706152" cy="2944811"/>
          </a:xfrm>
        </p:spPr>
        <p:txBody>
          <a:bodyPr/>
          <a:lstStyle/>
          <a:p>
            <a:endParaRPr lang="pl-PL" dirty="0"/>
          </a:p>
        </p:txBody>
      </p:sp>
    </p:spTree>
    <p:extLst>
      <p:ext uri="{BB962C8B-B14F-4D97-AF65-F5344CB8AC3E}">
        <p14:creationId xmlns:p14="http://schemas.microsoft.com/office/powerpoint/2010/main" val="13875636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E126DE-061B-F0FE-1D44-D8F87A6124E8}"/>
              </a:ext>
            </a:extLst>
          </p:cNvPr>
          <p:cNvSpPr>
            <a:spLocks noGrp="1"/>
          </p:cNvSpPr>
          <p:nvPr>
            <p:ph type="title"/>
          </p:nvPr>
        </p:nvSpPr>
        <p:spPr/>
        <p:txBody>
          <a:bodyPr>
            <a:normAutofit fontScale="90000"/>
          </a:bodyPr>
          <a:lstStyle/>
          <a:p>
            <a:pPr algn="just">
              <a:lnSpc>
                <a:spcPts val="2475"/>
              </a:lnSpc>
              <a:spcBef>
                <a:spcPts val="2400"/>
              </a:spcBef>
              <a:spcAft>
                <a:spcPts val="1500"/>
              </a:spcAft>
            </a:pPr>
            <a:r>
              <a:rPr lang="pl-PL" b="1" kern="0" dirty="0">
                <a:solidFill>
                  <a:srgbClr val="0070C0"/>
                </a:solidFill>
                <a:effectLst/>
                <a:latin typeface="Proxima Nova Cn"/>
                <a:ea typeface="Times New Roman" panose="02020603050405020304" pitchFamily="18" charset="0"/>
                <a:cs typeface="Times New Roman" panose="02020603050405020304" pitchFamily="18" charset="0"/>
              </a:rPr>
              <a:t>Urządzenia cyfrowe a regulacja emocji</a:t>
            </a:r>
            <a:br>
              <a:rPr lang="pl-PL" sz="1800" b="1" kern="0" dirty="0">
                <a:solidFill>
                  <a:srgbClr val="4A4A4A"/>
                </a:solidFill>
                <a:effectLst/>
                <a:latin typeface="Proxima Nova Cn"/>
                <a:ea typeface="Times New Roman" panose="02020603050405020304" pitchFamily="18" charset="0"/>
                <a:cs typeface="Times New Roman" panose="02020603050405020304" pitchFamily="18" charset="0"/>
              </a:rPr>
            </a:br>
            <a:br>
              <a:rPr lang="pl-PL" sz="1800" b="1" kern="0" dirty="0">
                <a:solidFill>
                  <a:srgbClr val="4A4A4A"/>
                </a:solidFill>
                <a:effectLst/>
                <a:latin typeface="Proxima Nova Cn"/>
                <a:ea typeface="Times New Roman" panose="02020603050405020304" pitchFamily="18" charset="0"/>
                <a:cs typeface="Times New Roman" panose="02020603050405020304" pitchFamily="18" charset="0"/>
              </a:rPr>
            </a:br>
            <a:br>
              <a:rPr lang="pl-PL" sz="1800" b="1" kern="0" dirty="0">
                <a:solidFill>
                  <a:srgbClr val="4A4A4A"/>
                </a:solidFill>
                <a:effectLst/>
                <a:latin typeface="Proxima Nova Cn"/>
                <a:ea typeface="Times New Roman" panose="02020603050405020304" pitchFamily="18" charset="0"/>
                <a:cs typeface="Times New Roman" panose="02020603050405020304" pitchFamily="18" charset="0"/>
              </a:rPr>
            </a:br>
            <a:br>
              <a:rPr lang="pl-PL" sz="1800" kern="100" dirty="0">
                <a:effectLst/>
                <a:latin typeface="Aptos" panose="020B0004020202020204" pitchFamily="34" charset="0"/>
                <a:ea typeface="Aptos" panose="020B0004020202020204" pitchFamily="34" charset="0"/>
                <a:cs typeface="Times New Roman" panose="02020603050405020304" pitchFamily="18" charset="0"/>
              </a:rPr>
            </a:br>
            <a:r>
              <a:rPr lang="pl-PL" sz="1800" kern="0" dirty="0">
                <a:solidFill>
                  <a:srgbClr val="4A4A4A"/>
                </a:solidFill>
                <a:effectLst/>
                <a:latin typeface="Proxima Nova"/>
                <a:ea typeface="Times New Roman" panose="02020603050405020304" pitchFamily="18" charset="0"/>
                <a:cs typeface="Times New Roman" panose="02020603050405020304" pitchFamily="18" charset="0"/>
              </a:rPr>
              <a:t>Istotne jest też radzenie sobie z emocjami. Zdolność dzieci do poruszania palcem po ekranie i uzyskiwanie w ten sposób adekwatnych do oczekiwań efektów, uczy dzieci dostawania „tego, czego chcą, w krótkim czasie”. W psychologii mówi się o zjawisku </a:t>
            </a:r>
            <a:r>
              <a:rPr lang="pl-PL" sz="1800" b="1" kern="0" dirty="0">
                <a:solidFill>
                  <a:srgbClr val="C00000"/>
                </a:solidFill>
                <a:effectLst/>
                <a:latin typeface="Proxima Nova"/>
                <a:ea typeface="Times New Roman" panose="02020603050405020304" pitchFamily="18" charset="0"/>
                <a:cs typeface="Times New Roman" panose="02020603050405020304" pitchFamily="18" charset="0"/>
              </a:rPr>
              <a:t>natychmiastowej gratyfikacji.</a:t>
            </a:r>
            <a:r>
              <a:rPr lang="pl-PL" sz="1800" kern="0" dirty="0">
                <a:solidFill>
                  <a:srgbClr val="C00000"/>
                </a:solidFill>
                <a:effectLst/>
                <a:latin typeface="Proxima Nova"/>
                <a:ea typeface="Times New Roman" panose="02020603050405020304" pitchFamily="18" charset="0"/>
                <a:cs typeface="Times New Roman" panose="02020603050405020304" pitchFamily="18" charset="0"/>
              </a:rPr>
              <a:t> </a:t>
            </a:r>
            <a:r>
              <a:rPr lang="pl-PL" sz="1800" kern="0" dirty="0">
                <a:solidFill>
                  <a:srgbClr val="4A4A4A"/>
                </a:solidFill>
                <a:effectLst/>
                <a:latin typeface="Proxima Nova"/>
                <a:ea typeface="Times New Roman" panose="02020603050405020304" pitchFamily="18" charset="0"/>
                <a:cs typeface="Times New Roman" panose="02020603050405020304" pitchFamily="18" charset="0"/>
              </a:rPr>
              <a:t>W praktyce może objawiać się to tym, że dziecko staje się niecierpliwe. Ciężko mu przetworzyć scenariusz, w którym nie dostaje tego czego oczekiwało (przecież ruch palcem na tablecie, zawsze łączy się z oczekiwanym rezultatem). Warto wspomnieć również o zjawisku powstawania nieprawidłowych sposobów reagowania na różnorodne stresory. Ma to miejsce wtedy, kiedy dzieci w pierwszych latach życia nie dostają wsparcia w radzeniu sobie z intensywnymi uczuciami i przeżyciami. Przykładowo zostają bez obecności rodziców podczas doświadczania obciążającej psychicznie sceny na ekranie (np. w grze komputerowej czy internetowym filmiku). Badania również pokazują, że pochłonięcie grami komputerowymi/internetowymi potrafi być sposobem regulacji emocjonalnej, w której dzieci wypierają lub unikają negatywnych emocji poprzez uczestnictwo w świecie wirtualnym.</a:t>
            </a:r>
            <a:br>
              <a:rPr lang="pl-PL" sz="1800" kern="100" dirty="0">
                <a:effectLst/>
                <a:latin typeface="Aptos" panose="020B0004020202020204" pitchFamily="34" charset="0"/>
                <a:ea typeface="Aptos" panose="020B0004020202020204" pitchFamily="34" charset="0"/>
                <a:cs typeface="Times New Roman" panose="02020603050405020304" pitchFamily="18" charset="0"/>
              </a:rPr>
            </a:br>
            <a:endParaRPr lang="pl-PL" dirty="0"/>
          </a:p>
        </p:txBody>
      </p:sp>
      <p:sp>
        <p:nvSpPr>
          <p:cNvPr id="3" name="Symbol zastępczy zawartości 2">
            <a:extLst>
              <a:ext uri="{FF2B5EF4-FFF2-40B4-BE49-F238E27FC236}">
                <a16:creationId xmlns:a16="http://schemas.microsoft.com/office/drawing/2014/main" id="{AAC3986C-E284-285F-F47D-2CD60F6B143D}"/>
              </a:ext>
            </a:extLst>
          </p:cNvPr>
          <p:cNvSpPr>
            <a:spLocks noGrp="1"/>
          </p:cNvSpPr>
          <p:nvPr>
            <p:ph idx="1"/>
          </p:nvPr>
        </p:nvSpPr>
        <p:spPr/>
        <p:txBody>
          <a:bodyPr/>
          <a:lstStyle/>
          <a:p>
            <a:endParaRPr lang="pl-PL" dirty="0"/>
          </a:p>
        </p:txBody>
      </p:sp>
    </p:spTree>
    <p:extLst>
      <p:ext uri="{BB962C8B-B14F-4D97-AF65-F5344CB8AC3E}">
        <p14:creationId xmlns:p14="http://schemas.microsoft.com/office/powerpoint/2010/main" val="39431941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AFF47C7-9436-B677-3E1E-E729315E1FAE}"/>
              </a:ext>
            </a:extLst>
          </p:cNvPr>
          <p:cNvSpPr>
            <a:spLocks noGrp="1"/>
          </p:cNvSpPr>
          <p:nvPr>
            <p:ph type="title"/>
          </p:nvPr>
        </p:nvSpPr>
        <p:spPr/>
        <p:txBody>
          <a:bodyPr>
            <a:noAutofit/>
          </a:bodyPr>
          <a:lstStyle/>
          <a:p>
            <a:pPr algn="ctr"/>
            <a:r>
              <a:rPr lang="pl-PL" sz="3200" b="1" kern="0" dirty="0">
                <a:solidFill>
                  <a:srgbClr val="00B0F0"/>
                </a:solidFill>
                <a:effectLst/>
                <a:latin typeface="Proxima Nova Cn"/>
                <a:ea typeface="Times New Roman" panose="02020603050405020304" pitchFamily="18" charset="0"/>
                <a:cs typeface="Times New Roman" panose="02020603050405020304" pitchFamily="18" charset="0"/>
              </a:rPr>
              <a:t>Urządzenia cyfrowe, a zdolność kreatywnego myślenia</a:t>
            </a:r>
            <a:br>
              <a:rPr lang="pl-PL" sz="3200" kern="100" dirty="0">
                <a:solidFill>
                  <a:srgbClr val="00B0F0"/>
                </a:solidFill>
                <a:effectLst/>
                <a:latin typeface="Aptos" panose="020B0004020202020204" pitchFamily="34" charset="0"/>
                <a:ea typeface="Aptos" panose="020B0004020202020204" pitchFamily="34" charset="0"/>
                <a:cs typeface="Times New Roman" panose="02020603050405020304" pitchFamily="18" charset="0"/>
              </a:rPr>
            </a:br>
            <a:endParaRPr lang="pl-PL" sz="3200" dirty="0">
              <a:solidFill>
                <a:srgbClr val="00B0F0"/>
              </a:solidFill>
            </a:endParaRPr>
          </a:p>
        </p:txBody>
      </p:sp>
      <p:sp>
        <p:nvSpPr>
          <p:cNvPr id="3" name="Symbol zastępczy zawartości 2">
            <a:extLst>
              <a:ext uri="{FF2B5EF4-FFF2-40B4-BE49-F238E27FC236}">
                <a16:creationId xmlns:a16="http://schemas.microsoft.com/office/drawing/2014/main" id="{18F06FB6-CF97-92C8-827D-49087529381D}"/>
              </a:ext>
            </a:extLst>
          </p:cNvPr>
          <p:cNvSpPr>
            <a:spLocks noGrp="1"/>
          </p:cNvSpPr>
          <p:nvPr>
            <p:ph idx="1"/>
          </p:nvPr>
        </p:nvSpPr>
        <p:spPr/>
        <p:txBody>
          <a:bodyPr>
            <a:normAutofit lnSpcReduction="10000"/>
          </a:bodyPr>
          <a:lstStyle/>
          <a:p>
            <a:pPr algn="just"/>
            <a:r>
              <a:rPr lang="pl-PL" sz="2000" kern="0" dirty="0">
                <a:solidFill>
                  <a:srgbClr val="4A4A4A"/>
                </a:solidFill>
                <a:effectLst/>
                <a:latin typeface="Proxima Nova"/>
                <a:ea typeface="Times New Roman" panose="02020603050405020304" pitchFamily="18" charset="0"/>
                <a:cs typeface="Times New Roman" panose="02020603050405020304" pitchFamily="18" charset="0"/>
              </a:rPr>
              <a:t>Wychowując dzieci, z reguły zależy nam, aby posiadały one zdolność do samodzielnego myślenia i potrafiły bronić swoich przekonań. Czytamy bajki, opowiadamy historie, kupujemy interaktywne zabawki, a to wszystko po to aby wzmacniać ich wyobraźnię, kreatywność i twórczość. Wyobraźnia często kojarzy nam się jedynie z bajkowym i dziecięcym światem, podczas gdy w ujęciu naukowym jest rozumiana jako reprodukcyjna aktywność umysłu czyli pamięć oraz myślenie. Podsumowując, procesy poznawcze stanowią ważny fundament funkcjonowania społecznego naszego dziecka. Gwarantują mu nie tylko niezależność, ale również szansę ciągłego rozwoju umysłowego i samorealizacji na wielu płaszczyznach życia. W obecnych czasach możemy nieświadomie przyczynić się do osłabienia wyżej opisanych zdolności u dzieci. W jaki sposób?</a:t>
            </a:r>
            <a:endParaRPr lang="pl-PL" sz="20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3370508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C12CCF9-F2CE-D724-08A3-35E72F81B528}"/>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E7478EF1-1600-6F4E-F2CA-8102F628D76F}"/>
              </a:ext>
            </a:extLst>
          </p:cNvPr>
          <p:cNvSpPr>
            <a:spLocks noGrp="1"/>
          </p:cNvSpPr>
          <p:nvPr>
            <p:ph idx="1"/>
          </p:nvPr>
        </p:nvSpPr>
        <p:spPr>
          <a:xfrm>
            <a:off x="677334" y="903515"/>
            <a:ext cx="8596668" cy="5137848"/>
          </a:xfrm>
        </p:spPr>
        <p:txBody>
          <a:bodyPr>
            <a:normAutofit/>
          </a:bodyPr>
          <a:lstStyle/>
          <a:p>
            <a:pPr algn="just"/>
            <a:endParaRPr lang="pl-PL" sz="2000" b="1" kern="0" dirty="0">
              <a:solidFill>
                <a:srgbClr val="C00000"/>
              </a:solidFill>
              <a:effectLst/>
              <a:latin typeface="Proxima Nova"/>
              <a:ea typeface="Times New Roman" panose="02020603050405020304" pitchFamily="18" charset="0"/>
              <a:cs typeface="Times New Roman" panose="02020603050405020304" pitchFamily="18" charset="0"/>
            </a:endParaRPr>
          </a:p>
          <a:p>
            <a:pPr algn="just"/>
            <a:r>
              <a:rPr lang="pl-PL" sz="2000" b="1" kern="0" dirty="0">
                <a:solidFill>
                  <a:srgbClr val="C00000"/>
                </a:solidFill>
                <a:effectLst/>
                <a:latin typeface="Proxima Nova"/>
                <a:ea typeface="Times New Roman" panose="02020603050405020304" pitchFamily="18" charset="0"/>
                <a:cs typeface="Times New Roman" panose="02020603050405020304" pitchFamily="18" charset="0"/>
              </a:rPr>
              <a:t>Badania pokazują, że długość czasu wolnego, które dziecko wykorzystuje na korzystanie z urządzeń ekranowych, koreluje ujemnie z myśleniem twórczym oraz jego poszczególnymi wymiarami. Oznacza to, że korzystanie z urządzeń ekranowych przyczynia się do osłabienia wyobraźni, myślenia twórczego, czy utrzymywania własnego kierunku myślenia.</a:t>
            </a:r>
          </a:p>
          <a:p>
            <a:pPr marL="0" indent="0" algn="just">
              <a:buNone/>
            </a:pPr>
            <a:endParaRPr lang="pl-PL" sz="2000" b="1" kern="0" dirty="0">
              <a:solidFill>
                <a:srgbClr val="C00000"/>
              </a:solidFill>
              <a:latin typeface="Proxima Nova"/>
              <a:ea typeface="Times New Roman" panose="02020603050405020304" pitchFamily="18" charset="0"/>
              <a:cs typeface="Times New Roman" panose="02020603050405020304" pitchFamily="18" charset="0"/>
            </a:endParaRPr>
          </a:p>
          <a:p>
            <a:pPr algn="just"/>
            <a:r>
              <a:rPr lang="pl-PL" sz="2000" b="1" kern="0" dirty="0">
                <a:solidFill>
                  <a:srgbClr val="C00000"/>
                </a:solidFill>
                <a:effectLst/>
                <a:latin typeface="Proxima Nova"/>
                <a:ea typeface="Times New Roman" panose="02020603050405020304" pitchFamily="18" charset="0"/>
                <a:cs typeface="Times New Roman" panose="02020603050405020304" pitchFamily="18" charset="0"/>
              </a:rPr>
              <a:t> </a:t>
            </a:r>
            <a:r>
              <a:rPr lang="pl-PL" sz="2000" b="1" kern="0" dirty="0">
                <a:solidFill>
                  <a:srgbClr val="4A4A4A"/>
                </a:solidFill>
                <a:effectLst/>
                <a:latin typeface="Proxima Nova"/>
                <a:ea typeface="Times New Roman" panose="02020603050405020304" pitchFamily="18" charset="0"/>
                <a:cs typeface="Times New Roman" panose="02020603050405020304" pitchFamily="18" charset="0"/>
              </a:rPr>
              <a:t>Można nawet zauważyć, że współczesną młodzież ocenia się często jako niezdecydowaną. Nie wiedzącą czego chce, nieszczęśliwą. W dużej mierze może być to właśnie spowodowane osłabieniem procesów poznawczych, które normalnie zapobiegają byciu odtwórczym, biernym i uległym sugestią otoczenia</a:t>
            </a:r>
            <a:endParaRPr lang="pl-PL" sz="2000" b="1" kern="100" dirty="0">
              <a:effectLst/>
              <a:latin typeface="Aptos" panose="020B0004020202020204" pitchFamily="34" charset="0"/>
              <a:ea typeface="Aptos" panose="020B000402020202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95605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BA443E-8EF9-97AB-074E-07161CB98D8B}"/>
              </a:ext>
            </a:extLst>
          </p:cNvPr>
          <p:cNvSpPr>
            <a:spLocks noGrp="1"/>
          </p:cNvSpPr>
          <p:nvPr>
            <p:ph type="title"/>
          </p:nvPr>
        </p:nvSpPr>
        <p:spPr/>
        <p:txBody>
          <a:bodyPr/>
          <a:lstStyle/>
          <a:p>
            <a:r>
              <a:rPr lang="pl-PL" sz="3600" b="1" kern="0" dirty="0">
                <a:solidFill>
                  <a:schemeClr val="accent5"/>
                </a:solidFill>
                <a:effectLst/>
                <a:latin typeface="Arial" panose="020B0604020202020204" pitchFamily="34" charset="0"/>
                <a:ea typeface="Times New Roman" panose="02020603050405020304" pitchFamily="18" charset="0"/>
                <a:cs typeface="Times New Roman" panose="02020603050405020304" pitchFamily="18" charset="0"/>
              </a:rPr>
              <a:t>Demencja cyfrowa</a:t>
            </a:r>
            <a:br>
              <a:rPr lang="pl-PL" sz="3600" kern="100" dirty="0">
                <a:effectLst/>
                <a:latin typeface="Aptos" panose="020B0004020202020204" pitchFamily="34" charset="0"/>
                <a:ea typeface="Aptos" panose="020B0004020202020204" pitchFamily="34" charset="0"/>
                <a:cs typeface="Times New Roman" panose="02020603050405020304" pitchFamily="18" charset="0"/>
              </a:rPr>
            </a:br>
            <a:endParaRPr lang="pl-PL" dirty="0"/>
          </a:p>
        </p:txBody>
      </p:sp>
      <p:sp>
        <p:nvSpPr>
          <p:cNvPr id="3" name="Symbol zastępczy zawartości 2">
            <a:extLst>
              <a:ext uri="{FF2B5EF4-FFF2-40B4-BE49-F238E27FC236}">
                <a16:creationId xmlns:a16="http://schemas.microsoft.com/office/drawing/2014/main" id="{378EF962-D0FB-BF1F-1D71-26CC14A9000B}"/>
              </a:ext>
            </a:extLst>
          </p:cNvPr>
          <p:cNvSpPr>
            <a:spLocks noGrp="1"/>
          </p:cNvSpPr>
          <p:nvPr>
            <p:ph idx="1"/>
          </p:nvPr>
        </p:nvSpPr>
        <p:spPr>
          <a:xfrm>
            <a:off x="677334" y="1534887"/>
            <a:ext cx="8596668" cy="4506476"/>
          </a:xfrm>
        </p:spPr>
        <p:txBody>
          <a:bodyPr>
            <a:normAutofit fontScale="25000" lnSpcReduction="20000"/>
          </a:bodyPr>
          <a:lstStyle/>
          <a:p>
            <a:pPr algn="just" fontAlgn="t">
              <a:lnSpc>
                <a:spcPct val="200000"/>
              </a:lnSpc>
              <a:spcBef>
                <a:spcPts val="2625"/>
              </a:spcBef>
              <a:spcAft>
                <a:spcPts val="2625"/>
              </a:spcAft>
            </a:pPr>
            <a:r>
              <a:rPr lang="pl-PL" sz="7200" kern="0" dirty="0">
                <a:effectLst/>
                <a:latin typeface="Arial" panose="020B0604020202020204" pitchFamily="34" charset="0"/>
                <a:ea typeface="Times New Roman" panose="02020603050405020304" pitchFamily="18" charset="0"/>
                <a:cs typeface="Times New Roman" panose="02020603050405020304" pitchFamily="18" charset="0"/>
              </a:rPr>
              <a:t>Niemiecki neurolog Manfred </a:t>
            </a:r>
            <a:r>
              <a:rPr lang="pl-PL" sz="7200" kern="0" dirty="0" err="1">
                <a:effectLst/>
                <a:latin typeface="Arial" panose="020B0604020202020204" pitchFamily="34" charset="0"/>
                <a:ea typeface="Times New Roman" panose="02020603050405020304" pitchFamily="18" charset="0"/>
                <a:cs typeface="Times New Roman" panose="02020603050405020304" pitchFamily="18" charset="0"/>
              </a:rPr>
              <a:t>Spitzer</a:t>
            </a:r>
            <a:r>
              <a:rPr lang="pl-PL" sz="7200" kern="0" dirty="0">
                <a:effectLst/>
                <a:latin typeface="Arial" panose="020B0604020202020204" pitchFamily="34" charset="0"/>
                <a:ea typeface="Times New Roman" panose="02020603050405020304" pitchFamily="18" charset="0"/>
                <a:cs typeface="Times New Roman" panose="02020603050405020304" pitchFamily="18" charset="0"/>
              </a:rPr>
              <a:t> wprowadził jakiś czas temu pojęcie „demencji cyfrowej”. W swojej książce </a:t>
            </a:r>
            <a:r>
              <a:rPr lang="pl-PL" sz="7200" i="1" kern="0" dirty="0">
                <a:effectLst/>
                <a:latin typeface="Arial" panose="020B0604020202020204" pitchFamily="34" charset="0"/>
                <a:ea typeface="Times New Roman" panose="02020603050405020304" pitchFamily="18" charset="0"/>
                <a:cs typeface="Times New Roman" panose="02020603050405020304" pitchFamily="18" charset="0"/>
              </a:rPr>
              <a:t>Cyfrowa demencja. </a:t>
            </a:r>
            <a:r>
              <a:rPr lang="pl-PL" sz="7200" i="1" kern="0"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W jaki sposób pozbawiamy rozumu siebie i swoje dzieci</a:t>
            </a:r>
            <a:r>
              <a:rPr lang="pl-PL" sz="7200" kern="0"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pl-PL" sz="7200" kern="0" dirty="0">
                <a:effectLst/>
                <a:latin typeface="Arial" panose="020B0604020202020204" pitchFamily="34" charset="0"/>
                <a:ea typeface="Times New Roman" panose="02020603050405020304" pitchFamily="18" charset="0"/>
                <a:cs typeface="Times New Roman" panose="02020603050405020304" pitchFamily="18" charset="0"/>
              </a:rPr>
              <a:t>pisze o tym, jak niekorzystny wpływ na nasze fizyczne i psychiczne funkcjonowanie wywiera niekontrolowane korzystanie z nowych technologii. Podkreśla, że takie bezrefleksyjne zanurzenie się w świecie wirtualnym, szczególnie przez nasze dzieci, może się przejawiać problemami w „</a:t>
            </a:r>
            <a:r>
              <a:rPr lang="pl-PL" sz="7200" b="1" kern="0" dirty="0">
                <a:effectLst/>
                <a:latin typeface="Arial" panose="020B0604020202020204" pitchFamily="34" charset="0"/>
                <a:ea typeface="Times New Roman" panose="02020603050405020304" pitchFamily="18" charset="0"/>
                <a:cs typeface="Times New Roman" panose="02020603050405020304" pitchFamily="18" charset="0"/>
              </a:rPr>
              <a:t>samodzielnym myśleniu, zubożeniem zdolności komunikacyjnych i myślenia abstrakcyjnego, zaburzeniami pamięci, uwagi i orientacji przestrzennej oraz problemami w nauce”.</a:t>
            </a:r>
            <a:endParaRPr lang="pl-PL" sz="72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6349112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AF631F-FD65-CE19-AAD7-E45037D4F81F}"/>
              </a:ext>
            </a:extLst>
          </p:cNvPr>
          <p:cNvSpPr>
            <a:spLocks noGrp="1"/>
          </p:cNvSpPr>
          <p:nvPr>
            <p:ph type="title"/>
          </p:nvPr>
        </p:nvSpPr>
        <p:spPr/>
        <p:txBody>
          <a:bodyPr>
            <a:noAutofit/>
          </a:bodyPr>
          <a:lstStyle/>
          <a:p>
            <a:pPr algn="ctr"/>
            <a:r>
              <a:rPr lang="pl-PL" sz="3200" b="1" kern="0"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Jak możemy przeciwdziałać demencji cyfrowej u dzieci?</a:t>
            </a:r>
            <a:br>
              <a:rPr lang="pl-PL" sz="3200" b="1"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br>
            <a:endParaRPr lang="pl-PL" sz="3200" b="1" dirty="0">
              <a:solidFill>
                <a:srgbClr val="C00000"/>
              </a:solidFill>
            </a:endParaRPr>
          </a:p>
        </p:txBody>
      </p:sp>
      <p:sp>
        <p:nvSpPr>
          <p:cNvPr id="3" name="Symbol zastępczy zawartości 2">
            <a:extLst>
              <a:ext uri="{FF2B5EF4-FFF2-40B4-BE49-F238E27FC236}">
                <a16:creationId xmlns:a16="http://schemas.microsoft.com/office/drawing/2014/main" id="{29D28178-E174-CD6D-9DCD-BDA0B4131F6C}"/>
              </a:ext>
            </a:extLst>
          </p:cNvPr>
          <p:cNvSpPr>
            <a:spLocks noGrp="1"/>
          </p:cNvSpPr>
          <p:nvPr>
            <p:ph idx="1"/>
          </p:nvPr>
        </p:nvSpPr>
        <p:spPr/>
        <p:txBody>
          <a:bodyPr>
            <a:normAutofit fontScale="25000" lnSpcReduction="20000"/>
          </a:bodyPr>
          <a:lstStyle/>
          <a:p>
            <a:pPr marL="0" lvl="0" indent="0" fontAlgn="t">
              <a:lnSpc>
                <a:spcPct val="115000"/>
              </a:lnSpc>
              <a:spcBef>
                <a:spcPts val="2625"/>
              </a:spcBef>
              <a:spcAft>
                <a:spcPts val="2625"/>
              </a:spcAft>
              <a:buSzPts val="1000"/>
              <a:buNone/>
              <a:tabLst>
                <a:tab pos="457200" algn="l"/>
              </a:tabLst>
            </a:pPr>
            <a:r>
              <a:rPr lang="pl-PL" sz="7200" b="1" kern="0" dirty="0">
                <a:effectLst/>
                <a:latin typeface="Arial" panose="020B0604020202020204" pitchFamily="34" charset="0"/>
                <a:ea typeface="Times New Roman" panose="02020603050405020304" pitchFamily="18" charset="0"/>
                <a:cs typeface="Times New Roman" panose="02020603050405020304" pitchFamily="18" charset="0"/>
              </a:rPr>
              <a:t>Nie udostępniajmy dzieciom poniżej 2 roku życia urządzeń ekranowych.</a:t>
            </a:r>
            <a:endParaRPr lang="pl-PL" sz="7200" b="1" kern="100" dirty="0">
              <a:effectLst/>
              <a:latin typeface="Aptos" panose="020B0004020202020204" pitchFamily="34" charset="0"/>
              <a:ea typeface="Aptos" panose="020B0004020202020204" pitchFamily="34" charset="0"/>
              <a:cs typeface="Times New Roman" panose="02020603050405020304" pitchFamily="18" charset="0"/>
            </a:endParaRPr>
          </a:p>
          <a:p>
            <a:pPr marL="0" lvl="0" indent="0" fontAlgn="t">
              <a:lnSpc>
                <a:spcPct val="115000"/>
              </a:lnSpc>
              <a:spcBef>
                <a:spcPts val="2625"/>
              </a:spcBef>
              <a:spcAft>
                <a:spcPts val="2625"/>
              </a:spcAft>
              <a:buSzPts val="1000"/>
              <a:buNone/>
              <a:tabLst>
                <a:tab pos="457200" algn="l"/>
              </a:tabLst>
            </a:pPr>
            <a:r>
              <a:rPr lang="pl-PL" sz="7200" b="1" kern="0" dirty="0">
                <a:effectLst/>
                <a:latin typeface="Arial" panose="020B0604020202020204" pitchFamily="34" charset="0"/>
                <a:ea typeface="Times New Roman" panose="02020603050405020304" pitchFamily="18" charset="0"/>
                <a:cs typeface="Times New Roman" panose="02020603050405020304" pitchFamily="18" charset="0"/>
              </a:rPr>
              <a:t>Korzystajmy  z  mediów  cyfrowych  w  zrównoważony  sposób, zadbajmy           o balans między czasem online i offline – zarówno  u  naszych  dzieci,  jak             i u siebie.</a:t>
            </a:r>
            <a:endParaRPr lang="pl-PL" sz="7200" b="1" kern="100" dirty="0">
              <a:effectLst/>
              <a:latin typeface="Aptos" panose="020B0004020202020204" pitchFamily="34" charset="0"/>
              <a:ea typeface="Aptos" panose="020B0004020202020204" pitchFamily="34" charset="0"/>
              <a:cs typeface="Times New Roman" panose="02020603050405020304" pitchFamily="18" charset="0"/>
            </a:endParaRPr>
          </a:p>
          <a:p>
            <a:pPr marL="0" lvl="0" indent="0" fontAlgn="t">
              <a:lnSpc>
                <a:spcPct val="115000"/>
              </a:lnSpc>
              <a:spcBef>
                <a:spcPts val="2625"/>
              </a:spcBef>
              <a:spcAft>
                <a:spcPts val="2625"/>
              </a:spcAft>
              <a:buSzPts val="1000"/>
              <a:buNone/>
              <a:tabLst>
                <a:tab pos="457200" algn="l"/>
              </a:tabLst>
            </a:pPr>
            <a:r>
              <a:rPr lang="pl-PL" sz="7200" b="1" kern="0" dirty="0">
                <a:effectLst/>
                <a:latin typeface="Arial" panose="020B0604020202020204" pitchFamily="34" charset="0"/>
                <a:ea typeface="Times New Roman" panose="02020603050405020304" pitchFamily="18" charset="0"/>
                <a:cs typeface="Times New Roman" panose="02020603050405020304" pitchFamily="18" charset="0"/>
              </a:rPr>
              <a:t>Ćwiczmy   mózg,   działa   on  bowiem   jak   mięsień,  który  żeby   dobrze funkcjonować, potrzebuje kreatywnych, stymulujących go bodźców. Uczmy dzieci języków, gry na instrumentach – to pobudza obie półkule mózgowe.</a:t>
            </a:r>
            <a:endParaRPr lang="pl-PL" sz="7200" b="1" kern="100" dirty="0">
              <a:effectLst/>
              <a:latin typeface="Aptos" panose="020B0004020202020204" pitchFamily="34" charset="0"/>
              <a:ea typeface="Aptos" panose="020B0004020202020204" pitchFamily="34" charset="0"/>
              <a:cs typeface="Times New Roman" panose="02020603050405020304" pitchFamily="18" charset="0"/>
            </a:endParaRPr>
          </a:p>
          <a:p>
            <a:pPr marL="0" lvl="0" indent="0" fontAlgn="t">
              <a:lnSpc>
                <a:spcPct val="115000"/>
              </a:lnSpc>
              <a:spcBef>
                <a:spcPts val="2625"/>
              </a:spcBef>
              <a:spcAft>
                <a:spcPts val="2625"/>
              </a:spcAft>
              <a:buSzPts val="1000"/>
              <a:buNone/>
              <a:tabLst>
                <a:tab pos="457200" algn="l"/>
              </a:tabLst>
            </a:pPr>
            <a:r>
              <a:rPr lang="pl-PL" sz="7200" b="1" kern="0" dirty="0">
                <a:effectLst/>
                <a:latin typeface="Arial" panose="020B0604020202020204" pitchFamily="34" charset="0"/>
                <a:ea typeface="Times New Roman" panose="02020603050405020304" pitchFamily="18" charset="0"/>
                <a:cs typeface="Times New Roman" panose="02020603050405020304" pitchFamily="18" charset="0"/>
              </a:rPr>
              <a:t>Zadbajmy o wysiłek fizyczny dziecka oraz czas na odpoczynek i regenerację.</a:t>
            </a:r>
            <a:endParaRPr lang="pl-PL" sz="7200" b="1" kern="100" dirty="0">
              <a:effectLst/>
              <a:latin typeface="Aptos" panose="020B0004020202020204" pitchFamily="34" charset="0"/>
              <a:ea typeface="Aptos" panose="020B0004020202020204" pitchFamily="34" charset="0"/>
              <a:cs typeface="Times New Roman" panose="02020603050405020304" pitchFamily="18" charset="0"/>
            </a:endParaRPr>
          </a:p>
          <a:p>
            <a:endParaRPr lang="pl-PL" sz="7200" b="1" dirty="0"/>
          </a:p>
          <a:p>
            <a:endParaRPr lang="pl-PL" dirty="0"/>
          </a:p>
        </p:txBody>
      </p:sp>
    </p:spTree>
    <p:extLst>
      <p:ext uri="{BB962C8B-B14F-4D97-AF65-F5344CB8AC3E}">
        <p14:creationId xmlns:p14="http://schemas.microsoft.com/office/powerpoint/2010/main" val="22073571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E0369C-6F9B-BF3E-60AC-F8BFC6F6A15C}"/>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99127F39-C1CB-1783-5558-ED1F1E66948C}"/>
              </a:ext>
            </a:extLst>
          </p:cNvPr>
          <p:cNvSpPr>
            <a:spLocks noGrp="1"/>
          </p:cNvSpPr>
          <p:nvPr>
            <p:ph idx="1"/>
          </p:nvPr>
        </p:nvSpPr>
        <p:spPr/>
        <p:txBody>
          <a:bodyPr/>
          <a:lstStyle/>
          <a:p>
            <a:pPr>
              <a:lnSpc>
                <a:spcPct val="150000"/>
              </a:lnSpc>
            </a:pPr>
            <a:r>
              <a:rPr lang="pl-PL" sz="2400" b="1" kern="0" dirty="0">
                <a:effectLst/>
                <a:latin typeface="Arial" panose="020B0604020202020204" pitchFamily="34" charset="0"/>
                <a:ea typeface="Times New Roman" panose="02020603050405020304" pitchFamily="18" charset="0"/>
                <a:cs typeface="Times New Roman" panose="02020603050405020304" pitchFamily="18" charset="0"/>
              </a:rPr>
              <a:t>Więcej   o   rekomendacjach   związanych                          z wprowadzaniem mediów cyfrowych w życie        dziecka na stronie: </a:t>
            </a:r>
            <a:r>
              <a:rPr lang="pl-PL" sz="2400" b="1" u="sng" kern="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www.mamatatatablet.pl</a:t>
            </a:r>
            <a:endParaRPr lang="pl-PL" sz="2400"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1806536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FE6554E-438D-8FE6-234B-F58CC467704E}"/>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6E3723FE-35F8-4FA1-02F1-731728A8322E}"/>
              </a:ext>
            </a:extLst>
          </p:cNvPr>
          <p:cNvSpPr>
            <a:spLocks noGrp="1"/>
          </p:cNvSpPr>
          <p:nvPr>
            <p:ph idx="1"/>
          </p:nvPr>
        </p:nvSpPr>
        <p:spPr>
          <a:xfrm>
            <a:off x="677334" y="925287"/>
            <a:ext cx="8596668" cy="5116076"/>
          </a:xfrm>
        </p:spPr>
        <p:txBody>
          <a:bodyPr>
            <a:normAutofit fontScale="77500" lnSpcReduction="20000"/>
          </a:bodyPr>
          <a:lstStyle/>
          <a:p>
            <a:pPr algn="just" fontAlgn="t">
              <a:lnSpc>
                <a:spcPct val="115000"/>
              </a:lnSpc>
              <a:spcBef>
                <a:spcPts val="2625"/>
              </a:spcBef>
              <a:spcAft>
                <a:spcPts val="2625"/>
              </a:spcAft>
            </a:pPr>
            <a:r>
              <a:rPr lang="pl-PL" sz="2200" kern="0" dirty="0">
                <a:effectLst/>
                <a:latin typeface="Arial" panose="020B0604020202020204" pitchFamily="34" charset="0"/>
                <a:ea typeface="Times New Roman" panose="02020603050405020304" pitchFamily="18" charset="0"/>
                <a:cs typeface="Times New Roman" panose="02020603050405020304" pitchFamily="18" charset="0"/>
              </a:rPr>
              <a:t>Ponad 40% rocznych i dwuletnich dzieci w Polsce korzysta z tabletów lub smartfonów, wśród nich niemal co trzecie korzysta z urządzeń mobilnych codziennie lub prawie codziennie – to jedne z wyników badania przeprowadzonego w 2015 roku przez </a:t>
            </a:r>
            <a:r>
              <a:rPr lang="pl-PL" sz="2200" kern="0" dirty="0" err="1">
                <a:effectLst/>
                <a:latin typeface="Arial" panose="020B0604020202020204" pitchFamily="34" charset="0"/>
                <a:ea typeface="Times New Roman" panose="02020603050405020304" pitchFamily="18" charset="0"/>
                <a:cs typeface="Times New Roman" panose="02020603050405020304" pitchFamily="18" charset="0"/>
              </a:rPr>
              <a:t>Millward</a:t>
            </a:r>
            <a:r>
              <a:rPr lang="pl-PL" sz="2200" kern="0" dirty="0">
                <a:effectLst/>
                <a:latin typeface="Arial" panose="020B0604020202020204" pitchFamily="34" charset="0"/>
                <a:ea typeface="Times New Roman" panose="02020603050405020304" pitchFamily="18" charset="0"/>
                <a:cs typeface="Times New Roman" panose="02020603050405020304" pitchFamily="18" charset="0"/>
              </a:rPr>
              <a:t> Brown Poland dla Fundacji Dajemy Dzieciom Siłę. Jaki wpływ na rozwój mózgu ma kontakt z nowymi technologiami? Naukowcy biją na alarm        i mówią o cyfrowej demencji. Czy warto się tym martwić?</a:t>
            </a:r>
            <a:endParaRPr lang="pl-PL" sz="2200" kern="100" dirty="0">
              <a:effectLst/>
              <a:latin typeface="Aptos" panose="020B0004020202020204" pitchFamily="34" charset="0"/>
              <a:ea typeface="Aptos" panose="020B0004020202020204" pitchFamily="34" charset="0"/>
              <a:cs typeface="Times New Roman" panose="02020603050405020304" pitchFamily="18" charset="0"/>
            </a:endParaRPr>
          </a:p>
          <a:p>
            <a:pPr fontAlgn="t">
              <a:lnSpc>
                <a:spcPct val="115000"/>
              </a:lnSpc>
              <a:spcBef>
                <a:spcPts val="2625"/>
              </a:spcBef>
              <a:spcAft>
                <a:spcPts val="2625"/>
              </a:spcAft>
            </a:pPr>
            <a:r>
              <a:rPr lang="pl-PL" sz="2200" kern="100" dirty="0">
                <a:solidFill>
                  <a:srgbClr val="333333"/>
                </a:solidFill>
                <a:effectLst/>
                <a:latin typeface="Arial" panose="020B0604020202020204" pitchFamily="34" charset="0"/>
                <a:ea typeface="Aptos" panose="020B0004020202020204" pitchFamily="34" charset="0"/>
                <a:cs typeface="Times New Roman" panose="02020603050405020304" pitchFamily="18" charset="0"/>
              </a:rPr>
              <a:t>To prawda, wysokie technologie mają ogromny wpływ na rozwój sfery fizycznej, intelektualnej i emocjonalnej dziecka. Ale z całą pewnością nie jest to wpływ</a:t>
            </a:r>
            <a:br>
              <a:rPr lang="pl-PL" sz="2200" kern="100" dirty="0">
                <a:solidFill>
                  <a:srgbClr val="333333"/>
                </a:solidFill>
                <a:effectLst/>
                <a:latin typeface="Poppins" panose="00000500000000000000" pitchFamily="2" charset="-18"/>
                <a:ea typeface="Aptos" panose="020B0004020202020204" pitchFamily="34" charset="0"/>
                <a:cs typeface="Times New Roman" panose="02020603050405020304" pitchFamily="18" charset="0"/>
              </a:rPr>
            </a:br>
            <a:r>
              <a:rPr lang="pl-PL" sz="2200" kern="100" dirty="0">
                <a:solidFill>
                  <a:srgbClr val="333333"/>
                </a:solidFill>
                <a:effectLst/>
                <a:latin typeface="Poppins" panose="00000500000000000000" pitchFamily="2" charset="-18"/>
                <a:ea typeface="Aptos" panose="020B0004020202020204" pitchFamily="34" charset="0"/>
                <a:cs typeface="Times New Roman" panose="02020603050405020304" pitchFamily="18" charset="0"/>
              </a:rPr>
              <a:t>korzystny</a:t>
            </a:r>
            <a:br>
              <a:rPr lang="pl-PL" sz="2200" kern="100" dirty="0">
                <a:solidFill>
                  <a:srgbClr val="333333"/>
                </a:solidFill>
                <a:effectLst/>
                <a:latin typeface="Poppins" panose="00000500000000000000" pitchFamily="2" charset="-18"/>
                <a:ea typeface="Aptos" panose="020B0004020202020204" pitchFamily="34" charset="0"/>
                <a:cs typeface="Times New Roman" panose="02020603050405020304" pitchFamily="18" charset="0"/>
              </a:rPr>
            </a:br>
            <a:endParaRPr lang="pl-PL" sz="2200" kern="100" dirty="0">
              <a:solidFill>
                <a:srgbClr val="333333"/>
              </a:solidFill>
              <a:effectLst/>
              <a:latin typeface="Poppins" panose="00000500000000000000" pitchFamily="2" charset="-18"/>
              <a:ea typeface="Aptos" panose="020B0004020202020204" pitchFamily="34" charset="0"/>
              <a:cs typeface="Times New Roman" panose="02020603050405020304" pitchFamily="18" charset="0"/>
            </a:endParaRPr>
          </a:p>
          <a:p>
            <a:pPr algn="just" fontAlgn="t">
              <a:lnSpc>
                <a:spcPct val="115000"/>
              </a:lnSpc>
              <a:spcBef>
                <a:spcPts val="2625"/>
              </a:spcBef>
              <a:spcAft>
                <a:spcPts val="2625"/>
              </a:spcAft>
            </a:pPr>
            <a:r>
              <a:rPr lang="pl-PL" sz="2200" b="1" u="sng" kern="100" dirty="0">
                <a:solidFill>
                  <a:srgbClr val="C00000"/>
                </a:solidFill>
                <a:effectLst/>
                <a:latin typeface="Arial" panose="020B0604020202020204" pitchFamily="34" charset="0"/>
                <a:ea typeface="Aptos" panose="020B0004020202020204" pitchFamily="34" charset="0"/>
                <a:cs typeface="Times New Roman" panose="02020603050405020304" pitchFamily="18" charset="0"/>
              </a:rPr>
              <a:t>Neurobiolodzy ostrzegają: dzieci urodzone w epoce wysokich technologii (od końca lat dziewięćdziesiątych XX w.) w odmienny sposób kształtują swoje relacje ze światem, z ludźmi i z językiem.</a:t>
            </a:r>
            <a:endParaRPr lang="pl-PL" sz="2200" b="1"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42539644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18AA473-E5CB-B21A-B312-774422EC84DE}"/>
              </a:ext>
            </a:extLst>
          </p:cNvPr>
          <p:cNvSpPr>
            <a:spLocks noGrp="1"/>
          </p:cNvSpPr>
          <p:nvPr>
            <p:ph type="title"/>
          </p:nvPr>
        </p:nvSpPr>
        <p:spPr/>
        <p:txBody>
          <a:bodyPr>
            <a:noAutofit/>
          </a:bodyPr>
          <a:lstStyle/>
          <a:p>
            <a:pPr fontAlgn="t">
              <a:lnSpc>
                <a:spcPct val="115000"/>
              </a:lnSpc>
              <a:spcBef>
                <a:spcPts val="2625"/>
              </a:spcBef>
              <a:spcAft>
                <a:spcPts val="800"/>
              </a:spcAft>
            </a:pPr>
            <a:r>
              <a:rPr lang="pl-PL" sz="2400" b="1" kern="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PODSUMOWANIE</a:t>
            </a:r>
            <a:br>
              <a:rPr lang="pl-PL" sz="2400" kern="100" dirty="0">
                <a:effectLst/>
                <a:latin typeface="Aptos" panose="020B0004020202020204" pitchFamily="34" charset="0"/>
                <a:ea typeface="Aptos" panose="020B0004020202020204" pitchFamily="34" charset="0"/>
                <a:cs typeface="Times New Roman" panose="02020603050405020304" pitchFamily="18" charset="0"/>
              </a:rPr>
            </a:br>
            <a:br>
              <a:rPr lang="pl-PL" sz="2400" kern="100" dirty="0">
                <a:effectLst/>
                <a:latin typeface="Aptos" panose="020B0004020202020204" pitchFamily="34" charset="0"/>
                <a:ea typeface="Aptos" panose="020B0004020202020204" pitchFamily="34" charset="0"/>
                <a:cs typeface="Times New Roman" panose="02020603050405020304" pitchFamily="18" charset="0"/>
              </a:rPr>
            </a:br>
            <a:r>
              <a:rPr lang="pl-PL" sz="2400" kern="100" dirty="0">
                <a:effectLst/>
                <a:latin typeface="Aptos" panose="020B0004020202020204" pitchFamily="34" charset="0"/>
                <a:ea typeface="Aptos" panose="020B0004020202020204" pitchFamily="34" charset="0"/>
                <a:cs typeface="Times New Roman" panose="02020603050405020304" pitchFamily="18" charset="0"/>
              </a:rPr>
              <a:t>      </a:t>
            </a:r>
            <a:r>
              <a:rPr lang="pl-PL" sz="3200" b="1" dirty="0">
                <a:solidFill>
                  <a:srgbClr val="C00000"/>
                </a:solidFill>
                <a:effectLst/>
                <a:latin typeface="Source Sans Pro" panose="020B0503030403020204" pitchFamily="34" charset="0"/>
                <a:ea typeface="Times New Roman" panose="02020603050405020304" pitchFamily="18" charset="0"/>
              </a:rPr>
              <a:t>1. Gwałtowny wzrost mózgu.</a:t>
            </a:r>
            <a:br>
              <a:rPr lang="pl-PL" sz="3200" dirty="0">
                <a:effectLst/>
                <a:latin typeface="Times New Roman" panose="02020603050405020304" pitchFamily="18" charset="0"/>
                <a:ea typeface="Times New Roman" panose="02020603050405020304" pitchFamily="18" charset="0"/>
              </a:rPr>
            </a:br>
            <a:endParaRPr lang="pl-PL" sz="3200" dirty="0"/>
          </a:p>
        </p:txBody>
      </p:sp>
      <p:sp>
        <p:nvSpPr>
          <p:cNvPr id="3" name="Symbol zastępczy zawartości 2">
            <a:extLst>
              <a:ext uri="{FF2B5EF4-FFF2-40B4-BE49-F238E27FC236}">
                <a16:creationId xmlns:a16="http://schemas.microsoft.com/office/drawing/2014/main" id="{3042424D-D528-220A-C8FF-290B9BBB442B}"/>
              </a:ext>
            </a:extLst>
          </p:cNvPr>
          <p:cNvSpPr>
            <a:spLocks noGrp="1"/>
          </p:cNvSpPr>
          <p:nvPr>
            <p:ph idx="1"/>
          </p:nvPr>
        </p:nvSpPr>
        <p:spPr/>
        <p:txBody>
          <a:bodyPr>
            <a:normAutofit fontScale="92500"/>
          </a:bodyPr>
          <a:lstStyle/>
          <a:p>
            <a:pPr algn="just"/>
            <a:r>
              <a:rPr lang="pl-PL" sz="2800" dirty="0">
                <a:solidFill>
                  <a:srgbClr val="000000"/>
                </a:solidFill>
                <a:effectLst/>
                <a:latin typeface="Source Sans Pro" panose="020B0503030403020204" pitchFamily="34" charset="0"/>
                <a:ea typeface="Times New Roman" panose="02020603050405020304" pitchFamily="18" charset="0"/>
              </a:rPr>
              <a:t>Do  2 roku życia mózg niemowlęcia zwiększa swą objętość trzykrotnie i pozostaje w stanie szybkiego wzrostu do 21. roku życia. Wczesny rozwój mózgu determinowany jest przez   bodźce pochodzące z otoczenia lub ich brak. Narażanie mózgu na zwiększony dostęp do technologii elektronicznych okazał się mieć wpływ na zaburzenia uwagi, opóźnienie funkcji poznawczych,  zaburzenia uczenia się, wzrost impulsywności i spadek zdolności samozachowawczych, np. napady złości.</a:t>
            </a:r>
            <a:endParaRPr lang="pl-PL" sz="2800" dirty="0">
              <a:effectLst/>
              <a:latin typeface="Times New Roman" panose="02020603050405020304" pitchFamily="18" charset="0"/>
              <a:ea typeface="Times New Roman" panose="02020603050405020304" pitchFamily="18" charset="0"/>
            </a:endParaRPr>
          </a:p>
          <a:p>
            <a:endParaRPr lang="pl-PL" dirty="0"/>
          </a:p>
        </p:txBody>
      </p:sp>
    </p:spTree>
    <p:extLst>
      <p:ext uri="{BB962C8B-B14F-4D97-AF65-F5344CB8AC3E}">
        <p14:creationId xmlns:p14="http://schemas.microsoft.com/office/powerpoint/2010/main" val="10379466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B7C9F0-D3D0-0A85-55BC-6A8240102FEA}"/>
              </a:ext>
            </a:extLst>
          </p:cNvPr>
          <p:cNvSpPr>
            <a:spLocks noGrp="1"/>
          </p:cNvSpPr>
          <p:nvPr>
            <p:ph type="title"/>
          </p:nvPr>
        </p:nvSpPr>
        <p:spPr/>
        <p:txBody>
          <a:bodyPr>
            <a:normAutofit fontScale="90000"/>
          </a:bodyPr>
          <a:lstStyle/>
          <a:p>
            <a:br>
              <a:rPr lang="pl-PL" sz="3200" b="1" dirty="0">
                <a:solidFill>
                  <a:srgbClr val="C00000"/>
                </a:solidFill>
                <a:effectLst/>
                <a:latin typeface="Source Sans Pro" panose="020B0503030403020204" pitchFamily="34" charset="0"/>
                <a:ea typeface="Times New Roman" panose="02020603050405020304" pitchFamily="18" charset="0"/>
              </a:rPr>
            </a:br>
            <a:r>
              <a:rPr lang="pl-PL" b="1" dirty="0">
                <a:solidFill>
                  <a:srgbClr val="C00000"/>
                </a:solidFill>
                <a:effectLst/>
                <a:latin typeface="Source Sans Pro" panose="020B0503030403020204" pitchFamily="34" charset="0"/>
                <a:ea typeface="Times New Roman" panose="02020603050405020304" pitchFamily="18" charset="0"/>
              </a:rPr>
              <a:t>     2. Opóźniony rozwój.</a:t>
            </a:r>
            <a:br>
              <a:rPr lang="pl-PL" dirty="0">
                <a:effectLst/>
                <a:latin typeface="Times New Roman" panose="02020603050405020304" pitchFamily="18" charset="0"/>
                <a:ea typeface="Times New Roman" panose="02020603050405020304" pitchFamily="18" charset="0"/>
              </a:rPr>
            </a:br>
            <a:endParaRPr lang="pl-PL" dirty="0"/>
          </a:p>
        </p:txBody>
      </p:sp>
      <p:sp>
        <p:nvSpPr>
          <p:cNvPr id="3" name="Symbol zastępczy zawartości 2">
            <a:extLst>
              <a:ext uri="{FF2B5EF4-FFF2-40B4-BE49-F238E27FC236}">
                <a16:creationId xmlns:a16="http://schemas.microsoft.com/office/drawing/2014/main" id="{41402016-BF78-C96D-8B48-3CD25E6FCA50}"/>
              </a:ext>
            </a:extLst>
          </p:cNvPr>
          <p:cNvSpPr>
            <a:spLocks noGrp="1"/>
          </p:cNvSpPr>
          <p:nvPr>
            <p:ph idx="1"/>
          </p:nvPr>
        </p:nvSpPr>
        <p:spPr/>
        <p:txBody>
          <a:bodyPr/>
          <a:lstStyle/>
          <a:p>
            <a:pPr algn="just"/>
            <a:r>
              <a:rPr lang="pl-PL" sz="2400" dirty="0">
                <a:solidFill>
                  <a:srgbClr val="000000"/>
                </a:solidFill>
                <a:effectLst/>
                <a:latin typeface="Source Sans Pro" panose="020B0503030403020204" pitchFamily="34" charset="0"/>
                <a:ea typeface="Times New Roman" panose="02020603050405020304" pitchFamily="18" charset="0"/>
              </a:rPr>
              <a:t>Używanie urządzeń elektronicznych ogranicza ruch dziecka, co może prowadzić do opóźnienia w rozwoju ruchowym. Jedno na troje dzieci, które idą do szkoły są opóźnione w rozwoju, są negatywnie nastawione do nauki. Rozwój ruchowy ma duży związek z umiejętnością koncentrowania się. Nadmierne korzystanie z technologii przez dzieci poniżej 12 roku wpływa szkodliwie zarówno na rozwój ruchowy jak i umysłowy.</a:t>
            </a:r>
            <a:endParaRPr lang="pl-PL" sz="2400" dirty="0">
              <a:effectLst/>
              <a:latin typeface="Times New Roman" panose="02020603050405020304" pitchFamily="18" charset="0"/>
              <a:ea typeface="Times New Roman" panose="02020603050405020304" pitchFamily="18" charset="0"/>
            </a:endParaRPr>
          </a:p>
          <a:p>
            <a:endParaRPr lang="pl-PL" dirty="0"/>
          </a:p>
        </p:txBody>
      </p:sp>
    </p:spTree>
    <p:extLst>
      <p:ext uri="{BB962C8B-B14F-4D97-AF65-F5344CB8AC3E}">
        <p14:creationId xmlns:p14="http://schemas.microsoft.com/office/powerpoint/2010/main" val="2993075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079B6B-E9D0-C6A7-A9E4-552B002AC023}"/>
              </a:ext>
            </a:extLst>
          </p:cNvPr>
          <p:cNvSpPr>
            <a:spLocks noGrp="1"/>
          </p:cNvSpPr>
          <p:nvPr>
            <p:ph type="title"/>
          </p:nvPr>
        </p:nvSpPr>
        <p:spPr/>
        <p:txBody>
          <a:bodyPr/>
          <a:lstStyle/>
          <a:p>
            <a:r>
              <a:rPr lang="pl-PL" sz="3600" b="1" dirty="0">
                <a:solidFill>
                  <a:srgbClr val="C00000"/>
                </a:solidFill>
                <a:effectLst/>
                <a:latin typeface="Source Sans Pro" panose="020B0503030403020204" pitchFamily="34" charset="0"/>
                <a:ea typeface="Times New Roman" panose="02020603050405020304" pitchFamily="18" charset="0"/>
              </a:rPr>
              <a:t>3. Epidemia otyłości</a:t>
            </a:r>
            <a:br>
              <a:rPr lang="pl-PL" sz="3600" dirty="0">
                <a:effectLst/>
                <a:latin typeface="Times New Roman" panose="02020603050405020304" pitchFamily="18" charset="0"/>
                <a:ea typeface="Times New Roman" panose="02020603050405020304" pitchFamily="18" charset="0"/>
              </a:rPr>
            </a:br>
            <a:endParaRPr lang="pl-PL" dirty="0"/>
          </a:p>
        </p:txBody>
      </p:sp>
      <p:sp>
        <p:nvSpPr>
          <p:cNvPr id="3" name="Symbol zastępczy zawartości 2">
            <a:extLst>
              <a:ext uri="{FF2B5EF4-FFF2-40B4-BE49-F238E27FC236}">
                <a16:creationId xmlns:a16="http://schemas.microsoft.com/office/drawing/2014/main" id="{77115440-8C71-D3BB-D86B-BC5F9C3F24C7}"/>
              </a:ext>
            </a:extLst>
          </p:cNvPr>
          <p:cNvSpPr>
            <a:spLocks noGrp="1"/>
          </p:cNvSpPr>
          <p:nvPr>
            <p:ph idx="1"/>
          </p:nvPr>
        </p:nvSpPr>
        <p:spPr/>
        <p:txBody>
          <a:bodyPr>
            <a:normAutofit fontScale="92500" lnSpcReduction="10000"/>
          </a:bodyPr>
          <a:lstStyle/>
          <a:p>
            <a:pPr algn="just">
              <a:spcAft>
                <a:spcPts val="1200"/>
              </a:spcAft>
            </a:pPr>
            <a:r>
              <a:rPr lang="pl-PL" sz="2400" b="1" dirty="0">
                <a:solidFill>
                  <a:srgbClr val="000000"/>
                </a:solidFill>
                <a:effectLst/>
                <a:latin typeface="Source Sans Pro" panose="020B0503030403020204" pitchFamily="34" charset="0"/>
                <a:ea typeface="Times New Roman" panose="02020603050405020304" pitchFamily="18" charset="0"/>
              </a:rPr>
              <a:t>Telewizja i gry wideo mają bezpośredni wpływ na wzrost otyłości. U dzieci, które mają możliwość korzystania                            z komputerów i gier w swoich pokojach zauważony został o 30% wyższy wskaźnik występowania otyłości niż u dzieci, które korzystają z komputerów sporadycznie. Jedno na czworo kanadyjskich       i jedno na troje amerykańskich dzieci cierpi na otyłość. W związku z tym u 30% dzieci będzie rozwijać się cukrzyca, a dodatkowo znajdą się one w grupie wysokiego ryzyka wystąpienia udaru mózgu i zawału serca… poważnie skróci się ich życie. Zaryzykowano stwierdzenie, że dzieci XXI wieku mogą być generacją, która nie przeżyje swoich rodziców.</a:t>
            </a:r>
            <a:endParaRPr lang="pl-PL" sz="2400" b="1" dirty="0">
              <a:effectLst/>
              <a:latin typeface="Times New Roman" panose="02020603050405020304" pitchFamily="18" charset="0"/>
              <a:ea typeface="Times New Roman" panose="02020603050405020304" pitchFamily="18" charset="0"/>
            </a:endParaRPr>
          </a:p>
          <a:p>
            <a:endParaRPr lang="pl-PL" dirty="0"/>
          </a:p>
        </p:txBody>
      </p:sp>
    </p:spTree>
    <p:extLst>
      <p:ext uri="{BB962C8B-B14F-4D97-AF65-F5344CB8AC3E}">
        <p14:creationId xmlns:p14="http://schemas.microsoft.com/office/powerpoint/2010/main" val="16405230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3B6DCBA-2993-D4C8-4507-97666AB6C6B4}"/>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0C2F2BA6-9E19-B722-8A1B-1A6B1758C49A}"/>
              </a:ext>
            </a:extLst>
          </p:cNvPr>
          <p:cNvSpPr>
            <a:spLocks noGrp="1"/>
          </p:cNvSpPr>
          <p:nvPr>
            <p:ph idx="1"/>
          </p:nvPr>
        </p:nvSpPr>
        <p:spPr>
          <a:xfrm>
            <a:off x="677334" y="675019"/>
            <a:ext cx="8596668" cy="5507962"/>
          </a:xfrm>
        </p:spPr>
        <p:txBody>
          <a:bodyPr>
            <a:normAutofit fontScale="92500" lnSpcReduction="10000"/>
          </a:bodyPr>
          <a:lstStyle/>
          <a:p>
            <a:pPr algn="just">
              <a:lnSpc>
                <a:spcPts val="1920"/>
              </a:lnSpc>
              <a:spcAft>
                <a:spcPts val="1200"/>
              </a:spcAft>
            </a:pPr>
            <a:r>
              <a:rPr lang="pl-PL" sz="3200" b="1" dirty="0">
                <a:solidFill>
                  <a:srgbClr val="C00000"/>
                </a:solidFill>
                <a:effectLst/>
                <a:latin typeface="Source Sans Pro" panose="020B0503030403020204" pitchFamily="34" charset="0"/>
                <a:ea typeface="Times New Roman" panose="02020603050405020304" pitchFamily="18" charset="0"/>
              </a:rPr>
              <a:t>4. Bezsenność</a:t>
            </a:r>
            <a:endParaRPr lang="pl-PL" sz="3200" dirty="0">
              <a:solidFill>
                <a:srgbClr val="C00000"/>
              </a:solidFill>
              <a:effectLst/>
              <a:latin typeface="Times New Roman" panose="02020603050405020304" pitchFamily="18" charset="0"/>
              <a:ea typeface="Times New Roman" panose="02020603050405020304" pitchFamily="18" charset="0"/>
            </a:endParaRPr>
          </a:p>
          <a:p>
            <a:pPr algn="just">
              <a:spcAft>
                <a:spcPts val="1200"/>
              </a:spcAft>
            </a:pPr>
            <a:r>
              <a:rPr lang="pl-PL" sz="2400" dirty="0">
                <a:solidFill>
                  <a:srgbClr val="000000"/>
                </a:solidFill>
                <a:effectLst/>
                <a:latin typeface="Source Sans Pro" panose="020B0503030403020204" pitchFamily="34" charset="0"/>
                <a:ea typeface="Times New Roman" panose="02020603050405020304" pitchFamily="18" charset="0"/>
              </a:rPr>
              <a:t>60% rodziców nie nadzoruje czasu korzystania z urządzeń elektronicznych przez swoje dzieci. 75% z nich ma możliwość korzystania z TV i komputerów w swoich pokojach. 75% dzieci w wieku 9 i 10 lat nie może spać bo ich myśli wędrują do gier, filmów, kreskówek itd. Jaki ma to wpływ na koncentrację   i wyniki w nauce nie muszę chyba podawać.</a:t>
            </a:r>
            <a:endParaRPr lang="pl-PL" sz="2400" dirty="0">
              <a:effectLst/>
              <a:latin typeface="Times New Roman" panose="02020603050405020304" pitchFamily="18" charset="0"/>
              <a:ea typeface="Times New Roman" panose="02020603050405020304" pitchFamily="18" charset="0"/>
            </a:endParaRPr>
          </a:p>
          <a:p>
            <a:pPr algn="just">
              <a:lnSpc>
                <a:spcPts val="1920"/>
              </a:lnSpc>
              <a:spcAft>
                <a:spcPts val="1200"/>
              </a:spcAft>
            </a:pPr>
            <a:r>
              <a:rPr lang="pl-PL" sz="2800" b="1" dirty="0">
                <a:solidFill>
                  <a:srgbClr val="C00000"/>
                </a:solidFill>
                <a:effectLst/>
                <a:latin typeface="Source Sans Pro" panose="020B0503030403020204" pitchFamily="34" charset="0"/>
                <a:ea typeface="Times New Roman" panose="02020603050405020304" pitchFamily="18" charset="0"/>
              </a:rPr>
              <a:t>5. Choroby psychiczne</a:t>
            </a:r>
            <a:endParaRPr lang="pl-PL" sz="2800" dirty="0">
              <a:solidFill>
                <a:srgbClr val="C00000"/>
              </a:solidFill>
              <a:effectLst/>
              <a:latin typeface="Times New Roman" panose="02020603050405020304" pitchFamily="18" charset="0"/>
              <a:ea typeface="Times New Roman" panose="02020603050405020304" pitchFamily="18" charset="0"/>
            </a:endParaRPr>
          </a:p>
          <a:p>
            <a:pPr algn="just">
              <a:lnSpc>
                <a:spcPct val="110000"/>
              </a:lnSpc>
              <a:spcAft>
                <a:spcPts val="1200"/>
              </a:spcAft>
            </a:pPr>
            <a:r>
              <a:rPr lang="pl-PL" sz="2400" dirty="0">
                <a:solidFill>
                  <a:srgbClr val="000000"/>
                </a:solidFill>
                <a:effectLst/>
                <a:latin typeface="Source Sans Pro" panose="020B0503030403020204" pitchFamily="34" charset="0"/>
                <a:ea typeface="Times New Roman" panose="02020603050405020304" pitchFamily="18" charset="0"/>
              </a:rPr>
              <a:t>Nadużywanie komputerów, TV itp. jest jednym z głównych czynników przyczyniających się do rozwoju depresji, powstawania lęków, niepokoju, zaburzeń uwagi, autyzmu, wahań nastrojów, psychoz          i problematycznych </a:t>
            </a:r>
            <a:r>
              <a:rPr lang="pl-PL" sz="2400" dirty="0" err="1">
                <a:solidFill>
                  <a:srgbClr val="000000"/>
                </a:solidFill>
                <a:effectLst/>
                <a:latin typeface="Source Sans Pro" panose="020B0503030403020204" pitchFamily="34" charset="0"/>
                <a:ea typeface="Times New Roman" panose="02020603050405020304" pitchFamily="18" charset="0"/>
              </a:rPr>
              <a:t>zachowań</a:t>
            </a:r>
            <a:r>
              <a:rPr lang="pl-PL" sz="2400" dirty="0">
                <a:solidFill>
                  <a:srgbClr val="000000"/>
                </a:solidFill>
                <a:effectLst/>
                <a:latin typeface="Source Sans Pro" panose="020B0503030403020204" pitchFamily="34" charset="0"/>
                <a:ea typeface="Times New Roman" panose="02020603050405020304" pitchFamily="18" charset="0"/>
              </a:rPr>
              <a:t>.   U jednego na sześcioro kanadyjskich dzieci diagnozuje się chorobę psychiczną, a wielu z nich musi przyjmować silne leki psychotropowe.</a:t>
            </a:r>
            <a:endParaRPr lang="pl-PL" sz="2400" dirty="0">
              <a:effectLst/>
              <a:latin typeface="Times New Roman" panose="02020603050405020304" pitchFamily="18" charset="0"/>
              <a:ea typeface="Times New Roman" panose="02020603050405020304" pitchFamily="18" charset="0"/>
            </a:endParaRPr>
          </a:p>
          <a:p>
            <a:endParaRPr lang="pl-PL" dirty="0"/>
          </a:p>
        </p:txBody>
      </p:sp>
    </p:spTree>
    <p:extLst>
      <p:ext uri="{BB962C8B-B14F-4D97-AF65-F5344CB8AC3E}">
        <p14:creationId xmlns:p14="http://schemas.microsoft.com/office/powerpoint/2010/main" val="7633541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336F33-2255-A778-991C-10F32E9F6474}"/>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AB6A00C6-46C4-3F6D-26DF-859EB54ADAD2}"/>
              </a:ext>
            </a:extLst>
          </p:cNvPr>
          <p:cNvSpPr>
            <a:spLocks noGrp="1"/>
          </p:cNvSpPr>
          <p:nvPr>
            <p:ph idx="1"/>
          </p:nvPr>
        </p:nvSpPr>
        <p:spPr>
          <a:xfrm>
            <a:off x="677334" y="609601"/>
            <a:ext cx="8596668" cy="5431762"/>
          </a:xfrm>
        </p:spPr>
        <p:txBody>
          <a:bodyPr/>
          <a:lstStyle/>
          <a:p>
            <a:pPr algn="just">
              <a:lnSpc>
                <a:spcPts val="1920"/>
              </a:lnSpc>
              <a:spcAft>
                <a:spcPts val="1200"/>
              </a:spcAft>
            </a:pPr>
            <a:r>
              <a:rPr lang="pl-PL" sz="3200" b="1" dirty="0">
                <a:solidFill>
                  <a:srgbClr val="C00000"/>
                </a:solidFill>
                <a:effectLst/>
                <a:latin typeface="Source Sans Pro" panose="020B0503030403020204" pitchFamily="34" charset="0"/>
                <a:ea typeface="Times New Roman" panose="02020603050405020304" pitchFamily="18" charset="0"/>
              </a:rPr>
              <a:t>6. Agresja</a:t>
            </a:r>
            <a:endParaRPr lang="pl-PL" sz="3200" dirty="0">
              <a:solidFill>
                <a:srgbClr val="C00000"/>
              </a:solidFill>
              <a:effectLst/>
              <a:latin typeface="Times New Roman" panose="02020603050405020304" pitchFamily="18" charset="0"/>
              <a:ea typeface="Times New Roman" panose="02020603050405020304" pitchFamily="18" charset="0"/>
            </a:endParaRPr>
          </a:p>
          <a:p>
            <a:pPr algn="just">
              <a:lnSpc>
                <a:spcPts val="1920"/>
              </a:lnSpc>
              <a:spcAft>
                <a:spcPts val="1200"/>
              </a:spcAft>
            </a:pPr>
            <a:r>
              <a:rPr lang="pl-PL" sz="2000" dirty="0">
                <a:solidFill>
                  <a:srgbClr val="000000"/>
                </a:solidFill>
                <a:effectLst/>
                <a:latin typeface="Source Sans Pro" panose="020B0503030403020204" pitchFamily="34" charset="0"/>
                <a:ea typeface="Times New Roman" panose="02020603050405020304" pitchFamily="18" charset="0"/>
              </a:rPr>
              <a:t>Przekazy medialne nasycone przemocą mogą powodować dziecięcą agresję. Małe dzieci są coraz bardziej narażane na rosnące występowanie przemocy fizycznej i seksualnej w dzisiejszych mediach. Dla przykładu gra komputerowa Grand </a:t>
            </a:r>
            <a:r>
              <a:rPr lang="pl-PL" sz="2000" dirty="0" err="1">
                <a:solidFill>
                  <a:srgbClr val="000000"/>
                </a:solidFill>
                <a:effectLst/>
                <a:latin typeface="Source Sans Pro" panose="020B0503030403020204" pitchFamily="34" charset="0"/>
                <a:ea typeface="Times New Roman" panose="02020603050405020304" pitchFamily="18" charset="0"/>
              </a:rPr>
              <a:t>Theft</a:t>
            </a:r>
            <a:r>
              <a:rPr lang="pl-PL" sz="2000" dirty="0">
                <a:solidFill>
                  <a:srgbClr val="000000"/>
                </a:solidFill>
                <a:effectLst/>
                <a:latin typeface="Source Sans Pro" panose="020B0503030403020204" pitchFamily="34" charset="0"/>
                <a:ea typeface="Times New Roman" panose="02020603050405020304" pitchFamily="18" charset="0"/>
              </a:rPr>
              <a:t> Auto 5 przedstawia wyraźne akty seksualne, morderstwa, gwałty, tortury i okaleczenia, tak samo jak wiele filmów               i programów telewizyjnych. Wszechobecną przemoc w mediach uznano za zagrożenie dla zdrowia publicznego ze względu na przyczynowy wpływ na zwiększoną agresję u dzieci. Mówi się o wzroście korzystania z „pokoi wyciszenia” i odosobnionych miejsc w ośrodkach dla dzieci wykazujących objawy niekontrolowanych wybuchów agresji.</a:t>
            </a:r>
            <a:endParaRPr lang="pl-PL" sz="2000" dirty="0">
              <a:effectLst/>
              <a:latin typeface="Times New Roman" panose="02020603050405020304" pitchFamily="18" charset="0"/>
              <a:ea typeface="Times New Roman" panose="02020603050405020304" pitchFamily="18" charset="0"/>
            </a:endParaRPr>
          </a:p>
          <a:p>
            <a:pPr algn="just">
              <a:lnSpc>
                <a:spcPts val="1920"/>
              </a:lnSpc>
              <a:spcAft>
                <a:spcPts val="1200"/>
              </a:spcAft>
            </a:pPr>
            <a:r>
              <a:rPr lang="pl-PL" sz="2800" b="1" dirty="0">
                <a:solidFill>
                  <a:srgbClr val="C00000"/>
                </a:solidFill>
                <a:effectLst/>
                <a:latin typeface="Source Sans Pro" panose="020B0503030403020204" pitchFamily="34" charset="0"/>
                <a:ea typeface="Times New Roman" panose="02020603050405020304" pitchFamily="18" charset="0"/>
              </a:rPr>
              <a:t>7. Cyfrowe otępienie</a:t>
            </a:r>
            <a:endParaRPr lang="pl-PL" sz="2800" dirty="0">
              <a:solidFill>
                <a:srgbClr val="C00000"/>
              </a:solidFill>
              <a:effectLst/>
              <a:latin typeface="Times New Roman" panose="02020603050405020304" pitchFamily="18" charset="0"/>
              <a:ea typeface="Times New Roman" panose="02020603050405020304" pitchFamily="18" charset="0"/>
            </a:endParaRPr>
          </a:p>
          <a:p>
            <a:pPr algn="just">
              <a:lnSpc>
                <a:spcPts val="1920"/>
              </a:lnSpc>
              <a:spcAft>
                <a:spcPts val="1200"/>
              </a:spcAft>
            </a:pPr>
            <a:r>
              <a:rPr lang="pl-PL" sz="2000" dirty="0">
                <a:solidFill>
                  <a:srgbClr val="000000"/>
                </a:solidFill>
                <a:effectLst/>
                <a:latin typeface="Source Sans Pro" panose="020B0503030403020204" pitchFamily="34" charset="0"/>
                <a:ea typeface="Times New Roman" panose="02020603050405020304" pitchFamily="18" charset="0"/>
              </a:rPr>
              <a:t>Media pokazujące szybko zmieniające się obrazy mogą przyczyniać się do spadku możliwości koncentracji, umiejętności skupiania się i rozwoju pamięci. Spowodowane jest to odcinaniem się połączeń neuronowych         w korze czołowej mózgu. Dzieci, które nie potrafią się skupić mają problemy z uczeniem się.</a:t>
            </a:r>
            <a:endParaRPr lang="pl-PL" sz="2000" dirty="0">
              <a:effectLst/>
              <a:latin typeface="Times New Roman" panose="02020603050405020304" pitchFamily="18" charset="0"/>
              <a:ea typeface="Times New Roman" panose="02020603050405020304" pitchFamily="18" charset="0"/>
            </a:endParaRPr>
          </a:p>
          <a:p>
            <a:endParaRPr lang="pl-PL" dirty="0"/>
          </a:p>
        </p:txBody>
      </p:sp>
    </p:spTree>
    <p:extLst>
      <p:ext uri="{BB962C8B-B14F-4D97-AF65-F5344CB8AC3E}">
        <p14:creationId xmlns:p14="http://schemas.microsoft.com/office/powerpoint/2010/main" val="13948840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185FB15-CDBA-8C15-76EF-3C57D580D24F}"/>
              </a:ext>
            </a:extLst>
          </p:cNvPr>
          <p:cNvSpPr>
            <a:spLocks noGrp="1"/>
          </p:cNvSpPr>
          <p:nvPr>
            <p:ph type="title"/>
          </p:nvPr>
        </p:nvSpPr>
        <p:spPr>
          <a:xfrm>
            <a:off x="677334" y="609600"/>
            <a:ext cx="8596668" cy="304800"/>
          </a:xfrm>
        </p:spPr>
        <p:txBody>
          <a:bodyPr>
            <a:normAutofit fontScale="90000"/>
          </a:bodyPr>
          <a:lstStyle/>
          <a:p>
            <a:endParaRPr lang="pl-PL"/>
          </a:p>
        </p:txBody>
      </p:sp>
      <p:sp>
        <p:nvSpPr>
          <p:cNvPr id="3" name="Symbol zastępczy zawartości 2">
            <a:extLst>
              <a:ext uri="{FF2B5EF4-FFF2-40B4-BE49-F238E27FC236}">
                <a16:creationId xmlns:a16="http://schemas.microsoft.com/office/drawing/2014/main" id="{57DF5343-04AE-CA96-ABB8-555B4C55C471}"/>
              </a:ext>
            </a:extLst>
          </p:cNvPr>
          <p:cNvSpPr>
            <a:spLocks noGrp="1"/>
          </p:cNvSpPr>
          <p:nvPr>
            <p:ph idx="1"/>
          </p:nvPr>
        </p:nvSpPr>
        <p:spPr>
          <a:xfrm>
            <a:off x="677334" y="413657"/>
            <a:ext cx="8596668" cy="6226629"/>
          </a:xfrm>
        </p:spPr>
        <p:txBody>
          <a:bodyPr>
            <a:normAutofit fontScale="25000" lnSpcReduction="20000"/>
          </a:bodyPr>
          <a:lstStyle/>
          <a:p>
            <a:pPr marL="0" indent="0" algn="just">
              <a:lnSpc>
                <a:spcPts val="1920"/>
              </a:lnSpc>
              <a:spcAft>
                <a:spcPts val="1200"/>
              </a:spcAft>
              <a:buNone/>
            </a:pPr>
            <a:r>
              <a:rPr lang="pl-PL" sz="9600" b="1" dirty="0">
                <a:solidFill>
                  <a:srgbClr val="C00000"/>
                </a:solidFill>
                <a:effectLst/>
                <a:latin typeface="Source Sans Pro" panose="020B0503030403020204" pitchFamily="34" charset="0"/>
                <a:ea typeface="Times New Roman" panose="02020603050405020304" pitchFamily="18" charset="0"/>
              </a:rPr>
              <a:t>      8. Uzależnienia</a:t>
            </a:r>
            <a:endParaRPr lang="pl-PL" sz="9600" dirty="0">
              <a:solidFill>
                <a:srgbClr val="C00000"/>
              </a:solidFill>
              <a:effectLst/>
              <a:latin typeface="Times New Roman" panose="02020603050405020304" pitchFamily="18" charset="0"/>
              <a:ea typeface="Times New Roman" panose="02020603050405020304" pitchFamily="18" charset="0"/>
            </a:endParaRPr>
          </a:p>
          <a:p>
            <a:pPr marL="0" indent="0" algn="just">
              <a:lnSpc>
                <a:spcPts val="1920"/>
              </a:lnSpc>
              <a:spcAft>
                <a:spcPts val="1200"/>
              </a:spcAft>
              <a:buNone/>
            </a:pPr>
            <a:r>
              <a:rPr lang="pl-PL" sz="7200" dirty="0">
                <a:solidFill>
                  <a:srgbClr val="000000"/>
                </a:solidFill>
                <a:effectLst/>
                <a:latin typeface="Source Sans Pro" panose="020B0503030403020204" pitchFamily="34" charset="0"/>
                <a:ea typeface="Times New Roman" panose="02020603050405020304" pitchFamily="18" charset="0"/>
              </a:rPr>
              <a:t>Rodzice, którzy również coraz częściej korzystają z komputera, telefonu czy tabletu stają się niejako oderwani od swoich dzieci, oddalają się od nich, a w przypadku braku przywiązania rodzicielskiego, dzieci zaczynają uciekać się do korzystania  z rzeczy, które mogą je uzależniać. Jedno na jedenaścioro dzieci w wieku 8-18 lat jest uzależnione od korzystania z urządzeń elektronicznych.</a:t>
            </a:r>
            <a:endParaRPr lang="pl-PL" sz="7200" dirty="0">
              <a:effectLst/>
              <a:latin typeface="Times New Roman" panose="02020603050405020304" pitchFamily="18" charset="0"/>
              <a:ea typeface="Times New Roman" panose="02020603050405020304" pitchFamily="18" charset="0"/>
            </a:endParaRPr>
          </a:p>
          <a:p>
            <a:pPr marL="0" indent="0" algn="just">
              <a:lnSpc>
                <a:spcPts val="1920"/>
              </a:lnSpc>
              <a:spcAft>
                <a:spcPts val="1200"/>
              </a:spcAft>
              <a:buNone/>
            </a:pPr>
            <a:r>
              <a:rPr lang="pl-PL" sz="9600" b="1" dirty="0">
                <a:solidFill>
                  <a:srgbClr val="C00000"/>
                </a:solidFill>
                <a:effectLst/>
                <a:latin typeface="Source Sans Pro" panose="020B0503030403020204" pitchFamily="34" charset="0"/>
                <a:ea typeface="Times New Roman" panose="02020603050405020304" pitchFamily="18" charset="0"/>
              </a:rPr>
              <a:t>      9. Promieniowanie</a:t>
            </a:r>
          </a:p>
          <a:p>
            <a:pPr marL="0" indent="0" algn="just">
              <a:lnSpc>
                <a:spcPts val="1920"/>
              </a:lnSpc>
              <a:spcAft>
                <a:spcPts val="1200"/>
              </a:spcAft>
              <a:buNone/>
            </a:pPr>
            <a:r>
              <a:rPr lang="pl-PL" sz="7200" dirty="0">
                <a:solidFill>
                  <a:srgbClr val="000000"/>
                </a:solidFill>
                <a:effectLst/>
                <a:latin typeface="Source Sans Pro" panose="020B0503030403020204" pitchFamily="34" charset="0"/>
                <a:ea typeface="Times New Roman" panose="02020603050405020304" pitchFamily="18" charset="0"/>
              </a:rPr>
              <a:t>W maju 2011 roku Światowa Organizacja Zdrowia zaliczyła telefony komórkowe i inne urządzenia korzystające z łączności bezprzewodowej do kategorii „2B” czyli kategorii opisującej czynniki mogące powodować raka, ze względu na emisję promieniowania. Jeden z kanadyjskich naukowców wydał oświadczenie z informacją ostrzegawczą: dzieci są bardziej wrażliwe na różne czynniki niż dorośli, ponieważ ich układ odpornościowy      i mózg wciąż się rozwijają, a w grudniu 2013 roku jeden z kanadyjskich doktorów zalecił aby urządzenia bezprzewodowe zostały zaliczone do grupy „2A” ryzyka rakotwórczego    i określone jako „prawdopodobnie rakotwórcze”.</a:t>
            </a:r>
            <a:endParaRPr lang="pl-PL" sz="7200" dirty="0">
              <a:effectLst/>
              <a:latin typeface="Times New Roman" panose="02020603050405020304" pitchFamily="18" charset="0"/>
              <a:ea typeface="Times New Roman" panose="02020603050405020304" pitchFamily="18" charset="0"/>
            </a:endParaRPr>
          </a:p>
          <a:p>
            <a:pPr marL="0" indent="0" algn="just">
              <a:lnSpc>
                <a:spcPts val="1920"/>
              </a:lnSpc>
              <a:spcAft>
                <a:spcPts val="1200"/>
              </a:spcAft>
              <a:buNone/>
            </a:pPr>
            <a:r>
              <a:rPr lang="pl-PL" sz="9600" b="1" dirty="0">
                <a:solidFill>
                  <a:srgbClr val="C00000"/>
                </a:solidFill>
                <a:effectLst/>
                <a:latin typeface="Source Sans Pro" panose="020B0503030403020204" pitchFamily="34" charset="0"/>
                <a:ea typeface="Times New Roman" panose="02020603050405020304" pitchFamily="18" charset="0"/>
              </a:rPr>
              <a:t>    10. Niezrównoważony rozwój</a:t>
            </a:r>
          </a:p>
          <a:p>
            <a:pPr marL="0" indent="0" algn="just">
              <a:lnSpc>
                <a:spcPts val="1920"/>
              </a:lnSpc>
              <a:spcAft>
                <a:spcPts val="1200"/>
              </a:spcAft>
              <a:buNone/>
            </a:pPr>
            <a:r>
              <a:rPr lang="pl-PL" sz="7200" dirty="0">
                <a:solidFill>
                  <a:srgbClr val="000000"/>
                </a:solidFill>
                <a:effectLst/>
                <a:latin typeface="Source Sans Pro" panose="020B0503030403020204" pitchFamily="34" charset="0"/>
                <a:ea typeface="Times New Roman" panose="02020603050405020304" pitchFamily="18" charset="0"/>
              </a:rPr>
              <a:t>Zwrócono uwagę, że dzieci są naszą przyszłością, ale nie ma przyszłości dla dzieci, które nadużywają </a:t>
            </a:r>
            <a:r>
              <a:rPr lang="pl-PL" sz="7200">
                <a:solidFill>
                  <a:srgbClr val="000000"/>
                </a:solidFill>
                <a:effectLst/>
                <a:latin typeface="Source Sans Pro" panose="020B0503030403020204" pitchFamily="34" charset="0"/>
                <a:ea typeface="Times New Roman" panose="02020603050405020304" pitchFamily="18" charset="0"/>
              </a:rPr>
              <a:t>korzystania z </a:t>
            </a:r>
            <a:r>
              <a:rPr lang="pl-PL" sz="7200" dirty="0">
                <a:solidFill>
                  <a:srgbClr val="000000"/>
                </a:solidFill>
                <a:effectLst/>
                <a:latin typeface="Source Sans Pro" panose="020B0503030403020204" pitchFamily="34" charset="0"/>
                <a:ea typeface="Times New Roman" panose="02020603050405020304" pitchFamily="18" charset="0"/>
              </a:rPr>
              <a:t>urządzeń elektronicznych. Jest to sprzeczne z teorią zrównoważonego rozwoju.</a:t>
            </a:r>
            <a:endParaRPr lang="pl-PL" sz="7200" dirty="0">
              <a:effectLst/>
              <a:latin typeface="Times New Roman" panose="02020603050405020304" pitchFamily="18" charset="0"/>
              <a:ea typeface="Times New Roman" panose="02020603050405020304" pitchFamily="18" charset="0"/>
            </a:endParaRPr>
          </a:p>
          <a:p>
            <a:pPr algn="just">
              <a:lnSpc>
                <a:spcPts val="1920"/>
              </a:lnSpc>
              <a:spcAft>
                <a:spcPts val="1200"/>
              </a:spcAft>
            </a:pPr>
            <a:r>
              <a:rPr lang="pl-PL" sz="5000" dirty="0">
                <a:solidFill>
                  <a:srgbClr val="000000"/>
                </a:solidFill>
                <a:effectLst/>
                <a:latin typeface="Source Sans Pro" panose="020B0503030403020204" pitchFamily="34" charset="0"/>
                <a:ea typeface="Times New Roman" panose="02020603050405020304" pitchFamily="18" charset="0"/>
              </a:rPr>
              <a:t> </a:t>
            </a:r>
            <a:endParaRPr lang="pl-PL" sz="5000" dirty="0">
              <a:effectLst/>
              <a:latin typeface="Times New Roman" panose="02020603050405020304" pitchFamily="18" charset="0"/>
              <a:ea typeface="Times New Roman" panose="02020603050405020304" pitchFamily="18" charset="0"/>
            </a:endParaRPr>
          </a:p>
          <a:p>
            <a:endParaRPr lang="pl-PL" dirty="0"/>
          </a:p>
        </p:txBody>
      </p:sp>
    </p:spTree>
    <p:extLst>
      <p:ext uri="{BB962C8B-B14F-4D97-AF65-F5344CB8AC3E}">
        <p14:creationId xmlns:p14="http://schemas.microsoft.com/office/powerpoint/2010/main" val="9079567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9C219D-B731-A25F-CE7C-3D25304FDD48}"/>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BCDF9F05-3FB7-0F48-97D9-88F4E12F4A88}"/>
              </a:ext>
            </a:extLst>
          </p:cNvPr>
          <p:cNvSpPr>
            <a:spLocks noGrp="1"/>
          </p:cNvSpPr>
          <p:nvPr>
            <p:ph idx="1"/>
          </p:nvPr>
        </p:nvSpPr>
        <p:spPr>
          <a:xfrm>
            <a:off x="677334" y="729343"/>
            <a:ext cx="8596668" cy="5312019"/>
          </a:xfrm>
        </p:spPr>
        <p:txBody>
          <a:bodyPr>
            <a:normAutofit/>
          </a:bodyPr>
          <a:lstStyle/>
          <a:p>
            <a:pPr algn="just">
              <a:lnSpc>
                <a:spcPts val="2475"/>
              </a:lnSpc>
              <a:spcBef>
                <a:spcPts val="2400"/>
              </a:spcBef>
              <a:spcAft>
                <a:spcPts val="1500"/>
              </a:spcAft>
            </a:pPr>
            <a:endParaRPr lang="pl-PL" sz="2400" b="1" kern="0" dirty="0">
              <a:solidFill>
                <a:srgbClr val="4A4A4A"/>
              </a:solidFill>
              <a:effectLst/>
              <a:latin typeface="Proxima Nova Cn"/>
              <a:ea typeface="Times New Roman" panose="02020603050405020304" pitchFamily="18" charset="0"/>
              <a:cs typeface="Times New Roman" panose="02020603050405020304" pitchFamily="18" charset="0"/>
            </a:endParaRPr>
          </a:p>
          <a:p>
            <a:pPr algn="just">
              <a:lnSpc>
                <a:spcPts val="2475"/>
              </a:lnSpc>
              <a:spcBef>
                <a:spcPts val="2400"/>
              </a:spcBef>
              <a:spcAft>
                <a:spcPts val="1500"/>
              </a:spcAft>
            </a:pPr>
            <a:r>
              <a:rPr lang="pl-PL" sz="2400" b="1" kern="0" dirty="0">
                <a:solidFill>
                  <a:srgbClr val="4A4A4A"/>
                </a:solidFill>
                <a:effectLst/>
                <a:latin typeface="Proxima Nova Cn"/>
                <a:ea typeface="Times New Roman" panose="02020603050405020304" pitchFamily="18" charset="0"/>
                <a:cs typeface="Times New Roman" panose="02020603050405020304" pitchFamily="18" charset="0"/>
              </a:rPr>
              <a:t>Nie chodzi o odłożenie tabletu czy nieużywanie innych urządzeń elektronicznych, a o wszystko to, co zadzieje się potem!</a:t>
            </a:r>
            <a:endParaRPr lang="pl-PL" sz="1800" kern="0" dirty="0">
              <a:solidFill>
                <a:srgbClr val="4A4A4A"/>
              </a:solidFill>
              <a:effectLst/>
              <a:latin typeface="Proxima Nova"/>
              <a:ea typeface="Times New Roman" panose="02020603050405020304" pitchFamily="18" charset="0"/>
              <a:cs typeface="Times New Roman" panose="02020603050405020304" pitchFamily="18" charset="0"/>
            </a:endParaRPr>
          </a:p>
          <a:p>
            <a:pPr algn="just">
              <a:spcAft>
                <a:spcPts val="800"/>
              </a:spcAft>
            </a:pPr>
            <a:r>
              <a:rPr lang="pl-PL" sz="1800" kern="0" dirty="0">
                <a:solidFill>
                  <a:srgbClr val="4A4A4A"/>
                </a:solidFill>
                <a:effectLst/>
                <a:latin typeface="Proxima Nova"/>
                <a:ea typeface="Times New Roman" panose="02020603050405020304" pitchFamily="18" charset="0"/>
                <a:cs typeface="Times New Roman" panose="02020603050405020304" pitchFamily="18" charset="0"/>
              </a:rPr>
              <a:t>Podsumowując korzystanie z urządzeń ekranowych może wzbogacać życie nasze i dzieci. Jednak mając na względzie wszelkie skutki uboczne, warto tworzyć pewne limity i ograniczenia w korzystaniu z nich. Co ważne, nie chodzi jedynie o odłożenie tabletu czy telefonu, a o sposób zrekompensowania umysłowi czasu, który był poświęcony na siedzenie przed ekranem. </a:t>
            </a:r>
            <a:r>
              <a:rPr lang="pl-PL" sz="1800" b="1" kern="0" dirty="0">
                <a:solidFill>
                  <a:srgbClr val="C00000"/>
                </a:solidFill>
                <a:effectLst/>
                <a:latin typeface="Proxima Nova"/>
                <a:ea typeface="Times New Roman" panose="02020603050405020304" pitchFamily="18" charset="0"/>
                <a:cs typeface="Times New Roman" panose="02020603050405020304" pitchFamily="18" charset="0"/>
              </a:rPr>
              <a:t>Dbanie o tak zwany balans.</a:t>
            </a:r>
            <a:r>
              <a:rPr lang="pl-PL" sz="1800" kern="0" dirty="0">
                <a:solidFill>
                  <a:srgbClr val="C00000"/>
                </a:solidFill>
                <a:effectLst/>
                <a:latin typeface="Proxima Nova"/>
                <a:ea typeface="Times New Roman" panose="02020603050405020304" pitchFamily="18" charset="0"/>
                <a:cs typeface="Times New Roman" panose="02020603050405020304" pitchFamily="18" charset="0"/>
              </a:rPr>
              <a:t> </a:t>
            </a:r>
            <a:r>
              <a:rPr lang="pl-PL" sz="1800" kern="0" dirty="0">
                <a:solidFill>
                  <a:srgbClr val="4A4A4A"/>
                </a:solidFill>
                <a:effectLst/>
                <a:latin typeface="Proxima Nova"/>
                <a:ea typeface="Times New Roman" panose="02020603050405020304" pitchFamily="18" charset="0"/>
                <a:cs typeface="Times New Roman" panose="02020603050405020304" pitchFamily="18" charset="0"/>
              </a:rPr>
              <a:t>Inwestycja w zdolności poznawcze jest jak dobre ochraniacze na rolki. Chronią przed upadkiem i umożliwiają bezpieczną zabawę i niekończącą się rozrywkę. Można iść na spacer i szukać kształtów w chmurach, nazywać spotkane zwierzęta, zbudować domek z kart lub przygotować razem posiłek. Cokolwiek. Byle razem, bez ekranu i w przyjaznym twórczości klimacie.</a:t>
            </a:r>
            <a:r>
              <a:rPr lang="pl-PL" sz="1800" u="sng" kern="0" dirty="0">
                <a:solidFill>
                  <a:srgbClr val="009DC5"/>
                </a:solidFill>
                <a:effectLst/>
                <a:latin typeface="Arial" panose="020B0604020202020204" pitchFamily="34" charset="0"/>
                <a:ea typeface="Times New Roman" panose="02020603050405020304" pitchFamily="18" charset="0"/>
                <a:cs typeface="Times New Roman" panose="02020603050405020304" pitchFamily="18" charset="0"/>
                <a:hlinkClick r:id="rId2"/>
              </a:rPr>
              <a:t>[2]</a:t>
            </a:r>
            <a:endParaRPr lang="pl-PL"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2684909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A52D4F8-66D3-A231-F2A4-58864C11BEC6}"/>
              </a:ext>
            </a:extLst>
          </p:cNvPr>
          <p:cNvSpPr>
            <a:spLocks noGrp="1"/>
          </p:cNvSpPr>
          <p:nvPr>
            <p:ph type="title"/>
          </p:nvPr>
        </p:nvSpPr>
        <p:spPr/>
        <p:txBody>
          <a:bodyPr>
            <a:normAutofit/>
          </a:bodyPr>
          <a:lstStyle/>
          <a:p>
            <a:br>
              <a:rPr lang="pl-PL" sz="2800" dirty="0">
                <a:solidFill>
                  <a:schemeClr val="tx1"/>
                </a:solidFill>
              </a:rPr>
            </a:br>
            <a:r>
              <a:rPr lang="pl-PL" sz="2800" dirty="0">
                <a:solidFill>
                  <a:schemeClr val="tx1"/>
                </a:solidFill>
              </a:rPr>
              <a:t>BIBLIOGRAFIA</a:t>
            </a:r>
          </a:p>
        </p:txBody>
      </p:sp>
      <p:sp>
        <p:nvSpPr>
          <p:cNvPr id="3" name="Symbol zastępczy zawartości 2">
            <a:extLst>
              <a:ext uri="{FF2B5EF4-FFF2-40B4-BE49-F238E27FC236}">
                <a16:creationId xmlns:a16="http://schemas.microsoft.com/office/drawing/2014/main" id="{B748528C-DEC3-7060-F986-5827020F6DDA}"/>
              </a:ext>
            </a:extLst>
          </p:cNvPr>
          <p:cNvSpPr>
            <a:spLocks noGrp="1"/>
          </p:cNvSpPr>
          <p:nvPr>
            <p:ph idx="1"/>
          </p:nvPr>
        </p:nvSpPr>
        <p:spPr/>
        <p:txBody>
          <a:bodyPr/>
          <a:lstStyle/>
          <a:p>
            <a:pPr>
              <a:lnSpc>
                <a:spcPct val="115000"/>
              </a:lnSpc>
              <a:spcAft>
                <a:spcPts val="800"/>
              </a:spcAft>
            </a:pPr>
            <a:r>
              <a:rPr lang="pl-PL" sz="1800" u="sng" kern="100" dirty="0">
                <a:solidFill>
                  <a:schemeClr val="tx1"/>
                </a:solidFill>
                <a:effectLst/>
                <a:latin typeface="Arial" panose="020B06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https://centrummetodykrakowskiej.pl/blog/wplyw-wysokich-technologii-na-rozwoj-dziecka/</a:t>
            </a:r>
            <a:endParaRPr lang="pl-PL"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pl-PL" sz="1800" kern="100" dirty="0">
                <a:solidFill>
                  <a:schemeClr val="tx1"/>
                </a:solidFill>
                <a:effectLst/>
                <a:latin typeface="Arial" panose="020B0604020202020204" pitchFamily="34" charset="0"/>
                <a:ea typeface="Aptos" panose="020B0004020202020204" pitchFamily="34" charset="0"/>
                <a:cs typeface="Times New Roman" panose="02020603050405020304" pitchFamily="18" charset="0"/>
              </a:rPr>
              <a:t> </a:t>
            </a:r>
            <a:endParaRPr lang="pl-PL"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pl-PL" sz="1800" u="sng" kern="100" dirty="0">
                <a:solidFill>
                  <a:schemeClr val="tx1"/>
                </a:solidFill>
                <a:effectLst/>
                <a:latin typeface="Arial" panose="020B0604020202020204" pitchFamily="34" charset="0"/>
                <a:ea typeface="Aptos" panose="020B00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https://bakusiowo.pl/jak-komorka-telewizor-i-komputer-wplywaja-na-dziecko/</a:t>
            </a:r>
            <a:endParaRPr lang="pl-PL"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3426252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457D30-F98D-1DD6-A234-93408996C554}"/>
              </a:ext>
            </a:extLst>
          </p:cNvPr>
          <p:cNvSpPr>
            <a:spLocks noGrp="1"/>
          </p:cNvSpPr>
          <p:nvPr>
            <p:ph type="title"/>
          </p:nvPr>
        </p:nvSpPr>
        <p:spPr/>
        <p:txBody>
          <a:bodyPr>
            <a:normAutofit fontScale="90000"/>
          </a:bodyPr>
          <a:lstStyle/>
          <a:p>
            <a:pPr algn="ctr"/>
            <a:r>
              <a:rPr lang="pl-PL" sz="4000" b="1" kern="0" dirty="0">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Nowe technologie – symbol      naszych czasów</a:t>
            </a:r>
            <a:br>
              <a:rPr lang="pl-PL" sz="1800" kern="100" dirty="0">
                <a:effectLst/>
                <a:latin typeface="Aptos" panose="020B0004020202020204" pitchFamily="34" charset="0"/>
                <a:ea typeface="Aptos" panose="020B0004020202020204" pitchFamily="34" charset="0"/>
                <a:cs typeface="Times New Roman" panose="02020603050405020304" pitchFamily="18" charset="0"/>
              </a:rPr>
            </a:br>
            <a:endParaRPr lang="pl-PL" dirty="0"/>
          </a:p>
        </p:txBody>
      </p:sp>
      <p:sp>
        <p:nvSpPr>
          <p:cNvPr id="3" name="Symbol zastępczy zawartości 2">
            <a:extLst>
              <a:ext uri="{FF2B5EF4-FFF2-40B4-BE49-F238E27FC236}">
                <a16:creationId xmlns:a16="http://schemas.microsoft.com/office/drawing/2014/main" id="{B826FCA4-CE61-E478-8348-E8AEECADE491}"/>
              </a:ext>
            </a:extLst>
          </p:cNvPr>
          <p:cNvSpPr>
            <a:spLocks noGrp="1"/>
          </p:cNvSpPr>
          <p:nvPr>
            <p:ph idx="1"/>
          </p:nvPr>
        </p:nvSpPr>
        <p:spPr/>
        <p:txBody>
          <a:bodyPr>
            <a:normAutofit lnSpcReduction="10000"/>
          </a:bodyPr>
          <a:lstStyle/>
          <a:p>
            <a:pPr algn="just" fontAlgn="t">
              <a:lnSpc>
                <a:spcPct val="115000"/>
              </a:lnSpc>
              <a:spcBef>
                <a:spcPts val="2625"/>
              </a:spcBef>
              <a:spcAft>
                <a:spcPts val="2625"/>
              </a:spcAft>
            </a:pPr>
            <a:r>
              <a:rPr lang="pl-PL" sz="1800" kern="0" dirty="0">
                <a:effectLst/>
                <a:latin typeface="Arial" panose="020B0604020202020204" pitchFamily="34" charset="0"/>
                <a:ea typeface="Times New Roman" panose="02020603050405020304" pitchFamily="18" charset="0"/>
                <a:cs typeface="Times New Roman" panose="02020603050405020304" pitchFamily="18" charset="0"/>
              </a:rPr>
              <a:t>Nowe technologie są symbolem naszych czasów. Dynamicznie się rozwijają, dając nam coraz więcej możliwości, co skłania nas do częstego z nich korzystania. Wiele osób nie wyobraża sobie życia bez komputera, a brak smartfonu w torbie czy kieszeni po wyjściu do pracy powoduje niepokój. To doświadczenie osób dorosłych. A co z dziećmi? One urodziły się w świecie nowych technologii. To ich naturalne środowisko. Można zaryzykować stwierdzenie, że pierwszy kontakt z mediami cyfrowymi mają w zasadzie zaraz po urodzeniu. Coraz częściej obserwuje się, że już kilkuletnie dzieci borykają się z problemem nadużywania sieci. Rodzice udostępniają im telefony lub tablety, co pozwala dorosłym zająć się innymi sprawami. Kiedy powtarza się to codziennie, może się stać nawykiem. Brak równowagi między czasem offline      i online jest istotną sprawą.</a:t>
            </a:r>
            <a:endParaRPr lang="pl-PL"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709434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BC655CC-DCE8-AD39-BDE0-3AF36F7F8DF6}"/>
              </a:ext>
            </a:extLst>
          </p:cNvPr>
          <p:cNvSpPr>
            <a:spLocks noGrp="1"/>
          </p:cNvSpPr>
          <p:nvPr>
            <p:ph type="title"/>
          </p:nvPr>
        </p:nvSpPr>
        <p:spPr/>
        <p:txBody>
          <a:bodyPr>
            <a:normAutofit/>
          </a:bodyPr>
          <a:lstStyle/>
          <a:p>
            <a:r>
              <a:rPr lang="pl-PL" sz="4400" b="1" kern="0"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Rozwój mózgu</a:t>
            </a:r>
            <a:br>
              <a:rPr lang="pl-PL" sz="1800" kern="100" dirty="0">
                <a:effectLst/>
                <a:latin typeface="Aptos" panose="020B0004020202020204" pitchFamily="34" charset="0"/>
                <a:ea typeface="Aptos" panose="020B0004020202020204" pitchFamily="34" charset="0"/>
                <a:cs typeface="Times New Roman" panose="02020603050405020304" pitchFamily="18" charset="0"/>
              </a:rPr>
            </a:br>
            <a:endParaRPr lang="pl-PL" dirty="0"/>
          </a:p>
        </p:txBody>
      </p:sp>
      <p:pic>
        <p:nvPicPr>
          <p:cNvPr id="4" name="Symbol zastępczy zawartości 3" descr="Obraz zawierający Sztuka fraktalna, sztuka&#10;&#10;Opis wygenerowany automatycznie">
            <a:extLst>
              <a:ext uri="{FF2B5EF4-FFF2-40B4-BE49-F238E27FC236}">
                <a16:creationId xmlns:a16="http://schemas.microsoft.com/office/drawing/2014/main" id="{3617C61A-49D0-6FA6-4EF1-9ADC8D958979}"/>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89819" y="4228481"/>
            <a:ext cx="4517369" cy="2541020"/>
          </a:xfrm>
          <a:prstGeom prst="rect">
            <a:avLst/>
          </a:prstGeom>
          <a:noFill/>
          <a:ln>
            <a:noFill/>
          </a:ln>
        </p:spPr>
      </p:pic>
      <p:sp>
        <p:nvSpPr>
          <p:cNvPr id="6" name="pole tekstowe 5">
            <a:extLst>
              <a:ext uri="{FF2B5EF4-FFF2-40B4-BE49-F238E27FC236}">
                <a16:creationId xmlns:a16="http://schemas.microsoft.com/office/drawing/2014/main" id="{6CA502E8-19CB-EE7A-EB80-957D3B547937}"/>
              </a:ext>
            </a:extLst>
          </p:cNvPr>
          <p:cNvSpPr txBox="1"/>
          <p:nvPr/>
        </p:nvSpPr>
        <p:spPr>
          <a:xfrm>
            <a:off x="870857" y="1501003"/>
            <a:ext cx="8281307" cy="2727478"/>
          </a:xfrm>
          <a:prstGeom prst="rect">
            <a:avLst/>
          </a:prstGeom>
          <a:noFill/>
        </p:spPr>
        <p:txBody>
          <a:bodyPr wrap="square">
            <a:spAutoFit/>
          </a:bodyPr>
          <a:lstStyle/>
          <a:p>
            <a:pPr algn="just">
              <a:lnSpc>
                <a:spcPts val="2175"/>
              </a:lnSpc>
              <a:spcAft>
                <a:spcPts val="800"/>
              </a:spcAft>
            </a:pPr>
            <a:r>
              <a:rPr lang="pl-PL" sz="2000" b="1" kern="0" dirty="0">
                <a:solidFill>
                  <a:srgbClr val="4A4A4A"/>
                </a:solidFill>
                <a:effectLst/>
                <a:latin typeface="Proxima Nova Cn"/>
                <a:ea typeface="Times New Roman" panose="02020603050405020304" pitchFamily="18" charset="0"/>
                <a:cs typeface="Times New Roman" panose="02020603050405020304" pitchFamily="18" charset="0"/>
              </a:rPr>
              <a:t>Mózg dziecka stale się rozwija. Praktycznie do około 23. roku życia jest w ciągłym “remoncie” — poszczególne jego części rozwijają się w swoim czasie. Kora mózgowa dziecka w wieku przedszkolnym jest na początkowym etapie rozwoju.</a:t>
            </a:r>
            <a:endParaRPr lang="pl-PL" sz="18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ts val="2175"/>
              </a:lnSpc>
              <a:spcAft>
                <a:spcPts val="800"/>
              </a:spcAft>
            </a:pPr>
            <a:r>
              <a:rPr lang="pl-PL" sz="1800" b="1"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Stanowi najbardziej zewnętrzną warstwę mózgu, złożoną z płatów                             i pofałdowaną. Kora mózgu odpowiada za aktywność umysłową, taką jak uczenie, inteligencja czy pamięć. Steruje ruchami świadomymi, które kierują mięśniami szkieletowymi. Kora mózgowa odpowiada także za percepcję czuciową, jak dotyk, słuch, zapach i smak.</a:t>
            </a:r>
            <a:endParaRPr lang="pl-PL"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600328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96EA5BA-49D4-230F-5559-583EBA90BECF}"/>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DFF5D72F-AAC9-0D82-89CA-AFA0C1F861D8}"/>
              </a:ext>
            </a:extLst>
          </p:cNvPr>
          <p:cNvSpPr>
            <a:spLocks noGrp="1"/>
          </p:cNvSpPr>
          <p:nvPr>
            <p:ph idx="1"/>
          </p:nvPr>
        </p:nvSpPr>
        <p:spPr>
          <a:xfrm>
            <a:off x="677334" y="609601"/>
            <a:ext cx="9228666" cy="5921828"/>
          </a:xfrm>
        </p:spPr>
        <p:txBody>
          <a:bodyPr>
            <a:normAutofit fontScale="70000" lnSpcReduction="20000"/>
          </a:bodyPr>
          <a:lstStyle/>
          <a:p>
            <a:pPr>
              <a:lnSpc>
                <a:spcPts val="2175"/>
              </a:lnSpc>
              <a:spcAft>
                <a:spcPts val="800"/>
              </a:spcAft>
            </a:pPr>
            <a:r>
              <a:rPr lang="pl-PL" sz="2000" b="1" kern="0" dirty="0">
                <a:solidFill>
                  <a:srgbClr val="4A4A4A"/>
                </a:solidFill>
                <a:effectLst/>
                <a:latin typeface="Proxima Nova Cn"/>
                <a:ea typeface="Times New Roman" panose="02020603050405020304" pitchFamily="18" charset="0"/>
                <a:cs typeface="Times New Roman" panose="02020603050405020304" pitchFamily="18" charset="0"/>
              </a:rPr>
              <a:t>Co za tym idzie funkcje rozróżniania świata rzeczywistego od wirtualnego, decyzyjność czy obiektywna ocena sytuacji, są u dzieci nierozwinięte lub bardzo słabe.</a:t>
            </a:r>
            <a:endParaRPr lang="pl-PL" sz="20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ts val="1875"/>
              </a:lnSpc>
              <a:spcAft>
                <a:spcPts val="800"/>
              </a:spcAft>
            </a:pPr>
            <a:r>
              <a:rPr lang="pl-PL" sz="2000" kern="0" dirty="0">
                <a:solidFill>
                  <a:srgbClr val="4A4A4A"/>
                </a:solidFill>
                <a:effectLst/>
                <a:latin typeface="Proxima Nova"/>
                <a:ea typeface="Times New Roman" panose="02020603050405020304" pitchFamily="18" charset="0"/>
                <a:cs typeface="Times New Roman" panose="02020603050405020304" pitchFamily="18" charset="0"/>
              </a:rPr>
              <a:t>To stanowi jedynie uzasadnienie, dlaczego nie można całkowicie liczyć na odpowiedzialność, rozsądek czy obiektywną ocenę u dzieci. Bazując na teorii rozwoju kory mózgowej możemy założyć, że dziecko nie odłoży samo z siebie tabletu czy nie rozpozna strzelaniny w grze jako czegoś nierealnego czy niebezpiecznego.</a:t>
            </a:r>
            <a:endParaRPr lang="pl-PL" sz="2000" kern="100" dirty="0">
              <a:effectLst/>
              <a:latin typeface="Aptos" panose="020B0004020202020204" pitchFamily="34" charset="0"/>
              <a:ea typeface="Aptos" panose="020B0004020202020204" pitchFamily="34" charset="0"/>
              <a:cs typeface="Times New Roman" panose="02020603050405020304" pitchFamily="18" charset="0"/>
            </a:endParaRPr>
          </a:p>
          <a:p>
            <a:pPr algn="just" fontAlgn="t">
              <a:lnSpc>
                <a:spcPct val="115000"/>
              </a:lnSpc>
              <a:spcBef>
                <a:spcPts val="2625"/>
              </a:spcBef>
              <a:spcAft>
                <a:spcPts val="2625"/>
              </a:spcAft>
            </a:pPr>
            <a:r>
              <a:rPr lang="pl-PL" sz="2000" kern="0" dirty="0">
                <a:effectLst/>
                <a:latin typeface="Arial" panose="020B0604020202020204" pitchFamily="34" charset="0"/>
                <a:ea typeface="Times New Roman" panose="02020603050405020304" pitchFamily="18" charset="0"/>
                <a:cs typeface="Times New Roman" panose="02020603050405020304" pitchFamily="18" charset="0"/>
              </a:rPr>
              <a:t>Mózg człowieka jest bardzo plastycznym organem. Przez całe życie podlega ciągłym zmianom na poziomie komórek nerwowych i połączeń neuronalnych. Przy czym w pierwszych latach życia mózg człowieka rozwija się najintensywniej. Do tego rozwoju dziecko potrzebuje doświadczania świata wszystkimi zmysłami – musi go zobaczyć, poczuć, usłyszeć, dotknąć, posmakować. Ograniczenie pola działania dziecka i rodzaju bodźców może mieć negatywny wpływ na rozwój struktur neuronowych mózgu. Mózg dziecka potrzebuje również intensywnych relacji z innymi osobami. Ani telewizja, ani komputery nie zastąpią kontaktów z opiekunami czy innymi dziećmi, wspólnej zabawy, wspólnego czytania książek i innych doświadczeń, dzięki którym dzieci uczą się otaczającego je świata.</a:t>
            </a:r>
            <a:endParaRPr lang="pl-PL" sz="2000" kern="100" dirty="0">
              <a:effectLst/>
              <a:latin typeface="Aptos" panose="020B0004020202020204" pitchFamily="34" charset="0"/>
              <a:ea typeface="Aptos" panose="020B0004020202020204" pitchFamily="34" charset="0"/>
              <a:cs typeface="Times New Roman" panose="02020603050405020304" pitchFamily="18" charset="0"/>
            </a:endParaRPr>
          </a:p>
          <a:p>
            <a:pPr algn="just" fontAlgn="t">
              <a:lnSpc>
                <a:spcPct val="115000"/>
              </a:lnSpc>
              <a:spcBef>
                <a:spcPts val="2625"/>
              </a:spcBef>
              <a:spcAft>
                <a:spcPts val="2625"/>
              </a:spcAft>
            </a:pPr>
            <a:r>
              <a:rPr lang="pl-PL" sz="2000" kern="100" dirty="0">
                <a:solidFill>
                  <a:srgbClr val="333333"/>
                </a:solidFill>
                <a:effectLst/>
                <a:latin typeface="Arial" panose="020B0604020202020204" pitchFamily="34" charset="0"/>
                <a:ea typeface="Aptos" panose="020B0004020202020204" pitchFamily="34" charset="0"/>
                <a:cs typeface="Times New Roman" panose="02020603050405020304" pitchFamily="18" charset="0"/>
              </a:rPr>
              <a:t>Niemowlęta uspokajają się, patrząc na ekran telewizora lub komputera, ponieważ zgodnie z ich etapem rozwojowym - </a:t>
            </a:r>
            <a:r>
              <a:rPr lang="pl-PL" sz="2000" b="1" kern="100" dirty="0">
                <a:solidFill>
                  <a:srgbClr val="333333"/>
                </a:solidFill>
                <a:effectLst/>
                <a:latin typeface="Arial" panose="020B0604020202020204" pitchFamily="34" charset="0"/>
                <a:ea typeface="Aptos" panose="020B0004020202020204" pitchFamily="34" charset="0"/>
                <a:cs typeface="Times New Roman" panose="02020603050405020304" pitchFamily="18" charset="0"/>
              </a:rPr>
              <a:t>śledzą ruch przedmiotu.</a:t>
            </a:r>
            <a:r>
              <a:rPr lang="pl-PL" sz="2000" kern="100" dirty="0">
                <a:solidFill>
                  <a:srgbClr val="333333"/>
                </a:solidFill>
                <a:effectLst/>
                <a:latin typeface="Arial" panose="020B0604020202020204" pitchFamily="34" charset="0"/>
                <a:ea typeface="Aptos" panose="020B0004020202020204" pitchFamily="34" charset="0"/>
                <a:cs typeface="Times New Roman" panose="02020603050405020304" pitchFamily="18" charset="0"/>
              </a:rPr>
              <a:t> </a:t>
            </a:r>
            <a:r>
              <a:rPr lang="pl-PL" sz="2000" kern="100" dirty="0">
                <a:solidFill>
                  <a:srgbClr val="C00000"/>
                </a:solidFill>
                <a:effectLst/>
                <a:latin typeface="Arial" panose="020B0604020202020204" pitchFamily="34" charset="0"/>
                <a:ea typeface="Aptos" panose="020B0004020202020204" pitchFamily="34" charset="0"/>
                <a:cs typeface="Times New Roman" panose="02020603050405020304" pitchFamily="18" charset="0"/>
              </a:rPr>
              <a:t>Niestety, akt poznania nie dokonuje się w pełnym wymiarze, </a:t>
            </a:r>
            <a:r>
              <a:rPr lang="pl-PL" sz="2000" kern="100" dirty="0">
                <a:solidFill>
                  <a:srgbClr val="333333"/>
                </a:solidFill>
                <a:effectLst/>
                <a:latin typeface="Arial" panose="020B0604020202020204" pitchFamily="34" charset="0"/>
                <a:ea typeface="Aptos" panose="020B0004020202020204" pitchFamily="34" charset="0"/>
                <a:cs typeface="Times New Roman" panose="02020603050405020304" pitchFamily="18" charset="0"/>
              </a:rPr>
              <a:t>bo przedmioty z telewizora są poza rzeczywistym zasięgiem dziecka, a więc </a:t>
            </a:r>
            <a:r>
              <a:rPr lang="pl-PL" sz="2000" b="1" kern="100" dirty="0">
                <a:solidFill>
                  <a:srgbClr val="333333"/>
                </a:solidFill>
                <a:effectLst/>
                <a:latin typeface="Arial" panose="020B0604020202020204" pitchFamily="34" charset="0"/>
                <a:ea typeface="Aptos" panose="020B0004020202020204" pitchFamily="34" charset="0"/>
                <a:cs typeface="Times New Roman" panose="02020603050405020304" pitchFamily="18" charset="0"/>
              </a:rPr>
              <a:t>nie da się ich dotknąć (rękami, ustami, językiem) czyli użyć </a:t>
            </a:r>
            <a:r>
              <a:rPr lang="pl-PL" sz="2000" b="1" kern="100" dirty="0" err="1">
                <a:solidFill>
                  <a:srgbClr val="333333"/>
                </a:solidFill>
                <a:effectLst/>
                <a:latin typeface="Arial" panose="020B0604020202020204" pitchFamily="34" charset="0"/>
                <a:ea typeface="Aptos" panose="020B0004020202020204" pitchFamily="34" charset="0"/>
                <a:cs typeface="Times New Roman" panose="02020603050405020304" pitchFamily="18" charset="0"/>
              </a:rPr>
              <a:t>zmysłow</a:t>
            </a:r>
            <a:r>
              <a:rPr lang="pl-PL" sz="2000" b="1" kern="100" dirty="0">
                <a:solidFill>
                  <a:srgbClr val="333333"/>
                </a:solidFill>
                <a:effectLst/>
                <a:latin typeface="Arial" panose="020B0604020202020204" pitchFamily="34" charset="0"/>
                <a:ea typeface="Aptos" panose="020B0004020202020204" pitchFamily="34" charset="0"/>
                <a:cs typeface="Times New Roman" panose="02020603050405020304" pitchFamily="18" charset="0"/>
              </a:rPr>
              <a:t>.</a:t>
            </a:r>
            <a:endParaRPr lang="pl-PL" sz="20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2142744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39A6F9F-EFAA-064D-B99A-91310C0C44EE}"/>
              </a:ext>
            </a:extLst>
          </p:cNvPr>
          <p:cNvSpPr>
            <a:spLocks noGrp="1"/>
          </p:cNvSpPr>
          <p:nvPr>
            <p:ph type="title"/>
          </p:nvPr>
        </p:nvSpPr>
        <p:spPr/>
        <p:txBody>
          <a:bodyPr>
            <a:noAutofit/>
          </a:bodyPr>
          <a:lstStyle/>
          <a:p>
            <a:pPr algn="just"/>
            <a:r>
              <a:rPr lang="pl-PL" sz="2800" b="1" u="sng" kern="100" dirty="0">
                <a:solidFill>
                  <a:srgbClr val="C00000"/>
                </a:solidFill>
                <a:effectLst/>
                <a:latin typeface="Arial" panose="020B0604020202020204" pitchFamily="34" charset="0"/>
                <a:ea typeface="Aptos" panose="020B0004020202020204" pitchFamily="34" charset="0"/>
                <a:cs typeface="Times New Roman" panose="02020603050405020304" pitchFamily="18" charset="0"/>
              </a:rPr>
              <a:t>Obraz, który porusza się na płaskim ekranie odbiornika, buduje w umyśle małego dziecka fałszywe ścieżki poznawania świata.</a:t>
            </a:r>
            <a:br>
              <a:rPr lang="pl-PL" sz="2800" b="1" kern="100" dirty="0">
                <a:solidFill>
                  <a:srgbClr val="C00000"/>
                </a:solidFill>
                <a:effectLst/>
                <a:latin typeface="Poppins" panose="00000500000000000000" pitchFamily="2" charset="-18"/>
                <a:ea typeface="Aptos" panose="020B0004020202020204" pitchFamily="34" charset="0"/>
                <a:cs typeface="Times New Roman" panose="02020603050405020304" pitchFamily="18" charset="0"/>
              </a:rPr>
            </a:br>
            <a:br>
              <a:rPr lang="pl-PL" sz="2800" b="1" kern="100" dirty="0">
                <a:solidFill>
                  <a:srgbClr val="C00000"/>
                </a:solidFill>
                <a:effectLst/>
                <a:latin typeface="Poppins" panose="00000500000000000000" pitchFamily="2" charset="-18"/>
                <a:ea typeface="Aptos" panose="020B0004020202020204" pitchFamily="34" charset="0"/>
                <a:cs typeface="Times New Roman" panose="02020603050405020304" pitchFamily="18" charset="0"/>
              </a:rPr>
            </a:br>
            <a:r>
              <a:rPr lang="pl-PL" sz="2800" kern="100" dirty="0">
                <a:solidFill>
                  <a:srgbClr val="333333"/>
                </a:solidFill>
                <a:effectLst/>
                <a:latin typeface="Arial" panose="020B0604020202020204" pitchFamily="34" charset="0"/>
                <a:ea typeface="Aptos" panose="020B0004020202020204" pitchFamily="34" charset="0"/>
                <a:cs typeface="Times New Roman" panose="02020603050405020304" pitchFamily="18" charset="0"/>
              </a:rPr>
              <a:t>Płaskie obrazy nie tworzą reprezentacji przedmiotów istniejących w rzeczywistości, bo uniemożliwiają dostrzeżenie przez dziecko głębi. To z kolei w znacznym stopniu utrudnia rozwój manipulacji specyficznej, co ma znaczący wpływ na późniejszą naukę pisania.</a:t>
            </a:r>
            <a:br>
              <a:rPr lang="pl-PL" sz="2800" kern="100" dirty="0">
                <a:solidFill>
                  <a:srgbClr val="333333"/>
                </a:solidFill>
                <a:effectLst/>
                <a:latin typeface="Poppins" panose="00000500000000000000" pitchFamily="2" charset="-18"/>
                <a:ea typeface="Aptos" panose="020B0004020202020204" pitchFamily="34" charset="0"/>
                <a:cs typeface="Times New Roman" panose="02020603050405020304" pitchFamily="18" charset="0"/>
              </a:rPr>
            </a:br>
            <a:br>
              <a:rPr lang="pl-PL" sz="2800" kern="100" dirty="0">
                <a:effectLst/>
                <a:latin typeface="Aptos" panose="020B0004020202020204" pitchFamily="34" charset="0"/>
                <a:ea typeface="Aptos" panose="020B0004020202020204" pitchFamily="34" charset="0"/>
                <a:cs typeface="Times New Roman" panose="02020603050405020304" pitchFamily="18" charset="0"/>
              </a:rPr>
            </a:br>
            <a:endParaRPr lang="pl-PL" sz="2800" dirty="0"/>
          </a:p>
        </p:txBody>
      </p:sp>
      <p:sp>
        <p:nvSpPr>
          <p:cNvPr id="3" name="Symbol zastępczy zawartości 2">
            <a:extLst>
              <a:ext uri="{FF2B5EF4-FFF2-40B4-BE49-F238E27FC236}">
                <a16:creationId xmlns:a16="http://schemas.microsoft.com/office/drawing/2014/main" id="{628B5E68-11A2-F436-9881-7476F6111244}"/>
              </a:ext>
            </a:extLst>
          </p:cNvPr>
          <p:cNvSpPr>
            <a:spLocks noGrp="1"/>
          </p:cNvSpPr>
          <p:nvPr>
            <p:ph idx="1"/>
          </p:nvPr>
        </p:nvSpPr>
        <p:spPr/>
        <p:txBody>
          <a:bodyPr/>
          <a:lstStyle/>
          <a:p>
            <a:endParaRPr lang="pl-PL" dirty="0"/>
          </a:p>
          <a:p>
            <a:endParaRPr lang="pl-PL" dirty="0"/>
          </a:p>
          <a:p>
            <a:endParaRPr lang="pl-PL" dirty="0"/>
          </a:p>
          <a:p>
            <a:endParaRPr lang="pl-PL" dirty="0"/>
          </a:p>
          <a:p>
            <a:endParaRPr lang="pl-PL" dirty="0"/>
          </a:p>
          <a:p>
            <a:endParaRPr lang="pl-PL" dirty="0"/>
          </a:p>
          <a:p>
            <a:r>
              <a:rPr lang="pl-PL" dirty="0"/>
              <a:t>        </a:t>
            </a:r>
          </a:p>
        </p:txBody>
      </p:sp>
    </p:spTree>
    <p:extLst>
      <p:ext uri="{BB962C8B-B14F-4D97-AF65-F5344CB8AC3E}">
        <p14:creationId xmlns:p14="http://schemas.microsoft.com/office/powerpoint/2010/main" val="3758274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FEF407-3F2D-6E81-2629-E6BDCD5E6F56}"/>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FA2F70F0-F9C6-2AE4-087D-50E5A53BB4E5}"/>
              </a:ext>
            </a:extLst>
          </p:cNvPr>
          <p:cNvSpPr>
            <a:spLocks noGrp="1"/>
          </p:cNvSpPr>
          <p:nvPr>
            <p:ph idx="1"/>
          </p:nvPr>
        </p:nvSpPr>
        <p:spPr>
          <a:xfrm>
            <a:off x="677334" y="696687"/>
            <a:ext cx="8596668" cy="5344676"/>
          </a:xfrm>
        </p:spPr>
        <p:txBody>
          <a:bodyPr>
            <a:normAutofit lnSpcReduction="10000"/>
          </a:bodyPr>
          <a:lstStyle/>
          <a:p>
            <a:r>
              <a:rPr lang="pl-PL" sz="1800" u="sng" dirty="0">
                <a:solidFill>
                  <a:srgbClr val="333333"/>
                </a:solidFill>
                <a:effectLst/>
                <a:latin typeface="Arial" panose="020B0604020202020204" pitchFamily="34" charset="0"/>
                <a:ea typeface="Aptos" panose="020B0004020202020204" pitchFamily="34" charset="0"/>
              </a:rPr>
              <a:t>Badania prowadzone w Katedrze Logopedii i Zaburzeń Rozwoju jednoznacznie wskazały, że dzieci w okresie niemowlęcym poddane stymulacji wysokimi technologiami, przejawiają wiele niepokojących </a:t>
            </a:r>
            <a:r>
              <a:rPr lang="pl-PL" sz="1800" u="sng" dirty="0" err="1">
                <a:solidFill>
                  <a:srgbClr val="333333"/>
                </a:solidFill>
                <a:effectLst/>
                <a:latin typeface="Arial" panose="020B0604020202020204" pitchFamily="34" charset="0"/>
                <a:ea typeface="Aptos" panose="020B0004020202020204" pitchFamily="34" charset="0"/>
              </a:rPr>
              <a:t>zachowań</a:t>
            </a:r>
            <a:r>
              <a:rPr lang="pl-PL" sz="1800" u="sng" dirty="0">
                <a:solidFill>
                  <a:srgbClr val="333333"/>
                </a:solidFill>
                <a:effectLst/>
                <a:latin typeface="Arial" panose="020B0604020202020204" pitchFamily="34" charset="0"/>
                <a:ea typeface="Aptos" panose="020B0004020202020204" pitchFamily="34" charset="0"/>
              </a:rPr>
              <a:t>, które wskazują na:</a:t>
            </a:r>
            <a:br>
              <a:rPr lang="pl-PL" sz="1800" u="sng" dirty="0">
                <a:solidFill>
                  <a:srgbClr val="333333"/>
                </a:solidFill>
                <a:effectLst/>
                <a:latin typeface="Poppins" panose="00000500000000000000" pitchFamily="2" charset="-18"/>
                <a:ea typeface="Aptos" panose="020B0004020202020204" pitchFamily="34" charset="0"/>
              </a:rPr>
            </a:br>
            <a:br>
              <a:rPr lang="pl-PL" sz="1800" u="sng" dirty="0">
                <a:solidFill>
                  <a:srgbClr val="333333"/>
                </a:solidFill>
                <a:effectLst/>
                <a:latin typeface="Poppins" panose="00000500000000000000" pitchFamily="2" charset="-18"/>
                <a:ea typeface="Aptos" panose="020B0004020202020204" pitchFamily="34" charset="0"/>
              </a:rPr>
            </a:br>
            <a:r>
              <a:rPr lang="pl-PL" sz="1800" dirty="0">
                <a:solidFill>
                  <a:srgbClr val="333333"/>
                </a:solidFill>
                <a:effectLst/>
                <a:latin typeface="Arial" panose="020B0604020202020204" pitchFamily="34" charset="0"/>
                <a:ea typeface="Aptos" panose="020B0004020202020204" pitchFamily="34" charset="0"/>
              </a:rPr>
              <a:t>- zwolnienie przebiegu rozwoju intelektualnego</a:t>
            </a:r>
            <a:br>
              <a:rPr lang="pl-PL" sz="1800" dirty="0">
                <a:solidFill>
                  <a:srgbClr val="333333"/>
                </a:solidFill>
                <a:effectLst/>
                <a:latin typeface="Poppins" panose="00000500000000000000" pitchFamily="2" charset="-18"/>
                <a:ea typeface="Aptos" panose="020B0004020202020204" pitchFamily="34" charset="0"/>
              </a:rPr>
            </a:br>
            <a:r>
              <a:rPr lang="pl-PL" sz="1800" dirty="0">
                <a:solidFill>
                  <a:srgbClr val="333333"/>
                </a:solidFill>
                <a:effectLst/>
                <a:latin typeface="Arial" panose="020B0604020202020204" pitchFamily="34" charset="0"/>
                <a:ea typeface="Aptos" panose="020B0004020202020204" pitchFamily="34" charset="0"/>
              </a:rPr>
              <a:t>- opóźnienia lub brak nabywania systemu językowego</a:t>
            </a:r>
            <a:br>
              <a:rPr lang="pl-PL" sz="1800" dirty="0">
                <a:solidFill>
                  <a:srgbClr val="333333"/>
                </a:solidFill>
                <a:effectLst/>
                <a:latin typeface="Poppins" panose="00000500000000000000" pitchFamily="2" charset="-18"/>
                <a:ea typeface="Aptos" panose="020B0004020202020204" pitchFamily="34" charset="0"/>
              </a:rPr>
            </a:br>
            <a:r>
              <a:rPr lang="pl-PL" sz="1800" dirty="0">
                <a:solidFill>
                  <a:srgbClr val="333333"/>
                </a:solidFill>
                <a:effectLst/>
                <a:latin typeface="Arial" panose="020B0604020202020204" pitchFamily="34" charset="0"/>
                <a:ea typeface="Aptos" panose="020B0004020202020204" pitchFamily="34" charset="0"/>
              </a:rPr>
              <a:t>- opóźnienie rozwoju zabawy i kształtowania się umiejętności społecznych</a:t>
            </a:r>
            <a:br>
              <a:rPr lang="pl-PL" sz="1800" dirty="0">
                <a:solidFill>
                  <a:srgbClr val="333333"/>
                </a:solidFill>
                <a:effectLst/>
                <a:latin typeface="Poppins" panose="00000500000000000000" pitchFamily="2" charset="-18"/>
                <a:ea typeface="Aptos" panose="020B0004020202020204" pitchFamily="34" charset="0"/>
              </a:rPr>
            </a:br>
            <a:r>
              <a:rPr lang="pl-PL" sz="1800" dirty="0">
                <a:solidFill>
                  <a:srgbClr val="333333"/>
                </a:solidFill>
                <a:effectLst/>
                <a:latin typeface="Arial" panose="020B0604020202020204" pitchFamily="34" charset="0"/>
                <a:ea typeface="Aptos" panose="020B0004020202020204" pitchFamily="34" charset="0"/>
              </a:rPr>
              <a:t>- obniżoną sprawność motoryczną</a:t>
            </a:r>
            <a:br>
              <a:rPr lang="pl-PL" sz="1800" dirty="0">
                <a:solidFill>
                  <a:srgbClr val="333333"/>
                </a:solidFill>
                <a:effectLst/>
                <a:latin typeface="Poppins" panose="00000500000000000000" pitchFamily="2" charset="-18"/>
                <a:ea typeface="Aptos" panose="020B0004020202020204" pitchFamily="34" charset="0"/>
              </a:rPr>
            </a:br>
            <a:br>
              <a:rPr lang="pl-PL" sz="1800" u="sng" dirty="0">
                <a:solidFill>
                  <a:srgbClr val="333333"/>
                </a:solidFill>
                <a:effectLst/>
                <a:latin typeface="Poppins" panose="00000500000000000000" pitchFamily="2" charset="-18"/>
                <a:ea typeface="Aptos" panose="020B0004020202020204" pitchFamily="34" charset="0"/>
              </a:rPr>
            </a:br>
            <a:r>
              <a:rPr lang="pl-PL" sz="1800" u="sng" dirty="0">
                <a:solidFill>
                  <a:srgbClr val="333333"/>
                </a:solidFill>
                <a:effectLst/>
                <a:latin typeface="Arial" panose="020B0604020202020204" pitchFamily="34" charset="0"/>
                <a:ea typeface="Aptos" panose="020B0004020202020204" pitchFamily="34" charset="0"/>
              </a:rPr>
              <a:t>U niemowląt od 4. do 12. miesiąca życia można dostrzec następujące niepokojące zachowania:</a:t>
            </a:r>
            <a:br>
              <a:rPr lang="pl-PL" sz="1800" dirty="0">
                <a:solidFill>
                  <a:srgbClr val="333333"/>
                </a:solidFill>
                <a:effectLst/>
                <a:latin typeface="Poppins" panose="00000500000000000000" pitchFamily="2" charset="-18"/>
                <a:ea typeface="Aptos" panose="020B0004020202020204" pitchFamily="34" charset="0"/>
              </a:rPr>
            </a:br>
            <a:br>
              <a:rPr lang="pl-PL" sz="1800" dirty="0">
                <a:solidFill>
                  <a:srgbClr val="333333"/>
                </a:solidFill>
                <a:effectLst/>
                <a:latin typeface="Poppins" panose="00000500000000000000" pitchFamily="2" charset="-18"/>
                <a:ea typeface="Aptos" panose="020B0004020202020204" pitchFamily="34" charset="0"/>
              </a:rPr>
            </a:br>
            <a:r>
              <a:rPr lang="pl-PL" sz="1800" dirty="0">
                <a:solidFill>
                  <a:srgbClr val="333333"/>
                </a:solidFill>
                <a:effectLst/>
                <a:latin typeface="Arial" panose="020B0604020202020204" pitchFamily="34" charset="0"/>
                <a:ea typeface="Aptos" panose="020B0004020202020204" pitchFamily="34" charset="0"/>
              </a:rPr>
              <a:t>- brak koncentracji na twarzy dorosłego</a:t>
            </a:r>
            <a:br>
              <a:rPr lang="pl-PL" sz="1800" dirty="0">
                <a:solidFill>
                  <a:srgbClr val="333333"/>
                </a:solidFill>
                <a:effectLst/>
                <a:latin typeface="Poppins" panose="00000500000000000000" pitchFamily="2" charset="-18"/>
                <a:ea typeface="Aptos" panose="020B0004020202020204" pitchFamily="34" charset="0"/>
              </a:rPr>
            </a:br>
            <a:r>
              <a:rPr lang="pl-PL" sz="1800" dirty="0">
                <a:solidFill>
                  <a:srgbClr val="333333"/>
                </a:solidFill>
                <a:effectLst/>
                <a:latin typeface="Arial" panose="020B0604020202020204" pitchFamily="34" charset="0"/>
                <a:ea typeface="Aptos" panose="020B0004020202020204" pitchFamily="34" charset="0"/>
              </a:rPr>
              <a:t>- brak uśmiechu na widok znanej osoby</a:t>
            </a:r>
            <a:br>
              <a:rPr lang="pl-PL" sz="1800" dirty="0">
                <a:solidFill>
                  <a:srgbClr val="333333"/>
                </a:solidFill>
                <a:effectLst/>
                <a:latin typeface="Poppins" panose="00000500000000000000" pitchFamily="2" charset="-18"/>
                <a:ea typeface="Aptos" panose="020B0004020202020204" pitchFamily="34" charset="0"/>
              </a:rPr>
            </a:br>
            <a:r>
              <a:rPr lang="pl-PL" sz="1800" dirty="0">
                <a:solidFill>
                  <a:srgbClr val="333333"/>
                </a:solidFill>
                <a:effectLst/>
                <a:latin typeface="Arial" panose="020B0604020202020204" pitchFamily="34" charset="0"/>
                <a:ea typeface="Aptos" panose="020B0004020202020204" pitchFamily="34" charset="0"/>
              </a:rPr>
              <a:t>- brak gaworzenia</a:t>
            </a:r>
            <a:br>
              <a:rPr lang="pl-PL" sz="1800" dirty="0">
                <a:solidFill>
                  <a:srgbClr val="333333"/>
                </a:solidFill>
                <a:effectLst/>
                <a:latin typeface="Poppins" panose="00000500000000000000" pitchFamily="2" charset="-18"/>
                <a:ea typeface="Aptos" panose="020B0004020202020204" pitchFamily="34" charset="0"/>
              </a:rPr>
            </a:br>
            <a:r>
              <a:rPr lang="pl-PL" sz="1800" dirty="0">
                <a:solidFill>
                  <a:srgbClr val="333333"/>
                </a:solidFill>
                <a:effectLst/>
                <a:latin typeface="Arial" panose="020B0604020202020204" pitchFamily="34" charset="0"/>
                <a:ea typeface="Aptos" panose="020B0004020202020204" pitchFamily="34" charset="0"/>
              </a:rPr>
              <a:t>- brak wsłuchiwania się w głos dorosłego</a:t>
            </a:r>
            <a:br>
              <a:rPr lang="pl-PL" sz="1800" dirty="0">
                <a:solidFill>
                  <a:srgbClr val="333333"/>
                </a:solidFill>
                <a:effectLst/>
                <a:latin typeface="Poppins" panose="00000500000000000000" pitchFamily="2" charset="-18"/>
                <a:ea typeface="Aptos" panose="020B0004020202020204" pitchFamily="34" charset="0"/>
              </a:rPr>
            </a:br>
            <a:r>
              <a:rPr lang="pl-PL" sz="1800" dirty="0">
                <a:solidFill>
                  <a:srgbClr val="333333"/>
                </a:solidFill>
                <a:effectLst/>
                <a:latin typeface="Arial" panose="020B0604020202020204" pitchFamily="34" charset="0"/>
                <a:ea typeface="Aptos" panose="020B0004020202020204" pitchFamily="34" charset="0"/>
              </a:rPr>
              <a:t>- brak gestów społecznych</a:t>
            </a:r>
            <a:br>
              <a:rPr lang="pl-PL" sz="1800" dirty="0">
                <a:solidFill>
                  <a:srgbClr val="333333"/>
                </a:solidFill>
                <a:effectLst/>
                <a:latin typeface="Poppins" panose="00000500000000000000" pitchFamily="2" charset="-18"/>
                <a:ea typeface="Aptos" panose="020B0004020202020204" pitchFamily="34" charset="0"/>
              </a:rPr>
            </a:br>
            <a:r>
              <a:rPr lang="pl-PL" sz="1800" dirty="0">
                <a:solidFill>
                  <a:srgbClr val="333333"/>
                </a:solidFill>
                <a:effectLst/>
                <a:latin typeface="Arial" panose="020B0604020202020204" pitchFamily="34" charset="0"/>
                <a:ea typeface="Aptos" panose="020B0004020202020204" pitchFamily="34" charset="0"/>
              </a:rPr>
              <a:t>- spowolniony rozwój dużej i małej motoryki</a:t>
            </a:r>
            <a:br>
              <a:rPr lang="pl-PL" sz="1800" dirty="0">
                <a:solidFill>
                  <a:srgbClr val="333333"/>
                </a:solidFill>
                <a:effectLst/>
                <a:latin typeface="Poppins" panose="00000500000000000000" pitchFamily="2" charset="-18"/>
                <a:ea typeface="Aptos" panose="020B0004020202020204" pitchFamily="34" charset="0"/>
              </a:rPr>
            </a:br>
            <a:br>
              <a:rPr lang="pl-PL" sz="1800" dirty="0">
                <a:solidFill>
                  <a:srgbClr val="333333"/>
                </a:solidFill>
                <a:effectLst/>
                <a:latin typeface="Poppins" panose="00000500000000000000" pitchFamily="2" charset="-18"/>
                <a:ea typeface="Aptos" panose="020B0004020202020204" pitchFamily="34" charset="0"/>
              </a:rPr>
            </a:br>
            <a:endParaRPr lang="pl-PL" dirty="0"/>
          </a:p>
        </p:txBody>
      </p:sp>
    </p:spTree>
    <p:extLst>
      <p:ext uri="{BB962C8B-B14F-4D97-AF65-F5344CB8AC3E}">
        <p14:creationId xmlns:p14="http://schemas.microsoft.com/office/powerpoint/2010/main" val="1093565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DE4157D-B4C5-CF3E-E7C7-CB5F6643C627}"/>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F70E203F-5A21-79D1-A845-F951A6B5ECF5}"/>
              </a:ext>
            </a:extLst>
          </p:cNvPr>
          <p:cNvSpPr>
            <a:spLocks noGrp="1"/>
          </p:cNvSpPr>
          <p:nvPr>
            <p:ph idx="1"/>
          </p:nvPr>
        </p:nvSpPr>
        <p:spPr>
          <a:xfrm>
            <a:off x="677334" y="609601"/>
            <a:ext cx="8596668" cy="5431762"/>
          </a:xfrm>
        </p:spPr>
        <p:txBody>
          <a:bodyPr>
            <a:normAutofit fontScale="92500" lnSpcReduction="10000"/>
          </a:bodyPr>
          <a:lstStyle/>
          <a:p>
            <a:r>
              <a:rPr lang="pl-PL" sz="2000" b="1" kern="100" dirty="0">
                <a:solidFill>
                  <a:srgbClr val="C00000"/>
                </a:solidFill>
                <a:effectLst/>
                <a:latin typeface="Arial" panose="020B0604020202020204" pitchFamily="34" charset="0"/>
                <a:ea typeface="Aptos" panose="020B0004020202020204" pitchFamily="34" charset="0"/>
                <a:cs typeface="Times New Roman" panose="02020603050405020304" pitchFamily="18" charset="0"/>
              </a:rPr>
              <a:t>Z badań  przeprowadzonych  przez  prof. Jagodę  Cieszyńską wynika,  że u niemowląt wzbudzenie zainteresowania nową zabawką powoduje intensywne  ruchy  nóg,  obręczy  barkowej,  głowy i oczu.   </a:t>
            </a:r>
            <a:r>
              <a:rPr lang="pl-PL" sz="2000" b="1" u="sng" kern="100" dirty="0">
                <a:solidFill>
                  <a:srgbClr val="C00000"/>
                </a:solidFill>
                <a:effectLst/>
                <a:latin typeface="Arial" panose="020B0604020202020204" pitchFamily="34" charset="0"/>
                <a:ea typeface="Aptos" panose="020B0004020202020204" pitchFamily="34" charset="0"/>
                <a:cs typeface="Times New Roman" panose="02020603050405020304" pitchFamily="18" charset="0"/>
              </a:rPr>
              <a:t>Natomiast podczas  śledzenia   obrazu   telewizyjnego   dziecko   jest  całkowicie nieruchome,  przestaje  także reagować na głos rodziców.</a:t>
            </a:r>
            <a:br>
              <a:rPr lang="pl-PL" sz="2000" b="1" kern="100" dirty="0">
                <a:solidFill>
                  <a:srgbClr val="C00000"/>
                </a:solidFill>
                <a:effectLst/>
                <a:latin typeface="Poppins" panose="00000500000000000000" pitchFamily="2" charset="-18"/>
                <a:ea typeface="Aptos" panose="020B0004020202020204" pitchFamily="34" charset="0"/>
                <a:cs typeface="Times New Roman" panose="02020603050405020304" pitchFamily="18" charset="0"/>
              </a:rPr>
            </a:br>
            <a:br>
              <a:rPr lang="pl-PL" sz="1800" kern="100" dirty="0">
                <a:solidFill>
                  <a:srgbClr val="333333"/>
                </a:solidFill>
                <a:effectLst/>
                <a:latin typeface="Poppins" panose="00000500000000000000" pitchFamily="2" charset="-18"/>
                <a:ea typeface="Aptos" panose="020B0004020202020204" pitchFamily="34" charset="0"/>
                <a:cs typeface="Times New Roman" panose="02020603050405020304" pitchFamily="18" charset="0"/>
              </a:rPr>
            </a:br>
            <a:br>
              <a:rPr lang="pl-PL" sz="1800" kern="100" dirty="0">
                <a:solidFill>
                  <a:srgbClr val="333333"/>
                </a:solidFill>
                <a:effectLst/>
                <a:latin typeface="Poppins" panose="00000500000000000000" pitchFamily="2" charset="-18"/>
                <a:ea typeface="Aptos" panose="020B0004020202020204" pitchFamily="34" charset="0"/>
                <a:cs typeface="Times New Roman" panose="02020603050405020304" pitchFamily="18" charset="0"/>
              </a:rPr>
            </a:br>
            <a:r>
              <a:rPr lang="pl-PL" sz="2000" kern="100" dirty="0">
                <a:solidFill>
                  <a:srgbClr val="333333"/>
                </a:solidFill>
                <a:effectLst/>
                <a:latin typeface="Arial" panose="020B0604020202020204" pitchFamily="34" charset="0"/>
                <a:ea typeface="Aptos" panose="020B0004020202020204" pitchFamily="34" charset="0"/>
                <a:cs typeface="Times New Roman" panose="02020603050405020304" pitchFamily="18" charset="0"/>
              </a:rPr>
              <a:t>Małe dzieci oglądające telewizję od kilkudziesięciu minut do kilku godzin dziennie charakteryzują się:</a:t>
            </a:r>
            <a:br>
              <a:rPr lang="pl-PL" sz="2000" kern="100" dirty="0">
                <a:solidFill>
                  <a:srgbClr val="333333"/>
                </a:solidFill>
                <a:effectLst/>
                <a:latin typeface="Poppins" panose="00000500000000000000" pitchFamily="2" charset="-18"/>
                <a:ea typeface="Aptos" panose="020B0004020202020204" pitchFamily="34" charset="0"/>
                <a:cs typeface="Times New Roman" panose="02020603050405020304" pitchFamily="18" charset="0"/>
              </a:rPr>
            </a:br>
            <a:br>
              <a:rPr lang="pl-PL" sz="2000" kern="100" dirty="0">
                <a:solidFill>
                  <a:srgbClr val="333333"/>
                </a:solidFill>
                <a:effectLst/>
                <a:latin typeface="Poppins" panose="00000500000000000000" pitchFamily="2" charset="-18"/>
                <a:ea typeface="Aptos" panose="020B0004020202020204" pitchFamily="34" charset="0"/>
                <a:cs typeface="Times New Roman" panose="02020603050405020304" pitchFamily="18" charset="0"/>
              </a:rPr>
            </a:br>
            <a:r>
              <a:rPr lang="pl-PL" sz="2000" kern="100" dirty="0">
                <a:solidFill>
                  <a:srgbClr val="333333"/>
                </a:solidFill>
                <a:effectLst/>
                <a:latin typeface="Arial" panose="020B0604020202020204" pitchFamily="34" charset="0"/>
                <a:ea typeface="Aptos" panose="020B0004020202020204" pitchFamily="34" charset="0"/>
                <a:cs typeface="Times New Roman" panose="02020603050405020304" pitchFamily="18" charset="0"/>
              </a:rPr>
              <a:t>- stanem ciągłego rozkojarzenia, rozproszenia uwagi</a:t>
            </a:r>
            <a:br>
              <a:rPr lang="pl-PL" sz="2000" kern="100" dirty="0">
                <a:solidFill>
                  <a:srgbClr val="333333"/>
                </a:solidFill>
                <a:effectLst/>
                <a:latin typeface="Poppins" panose="00000500000000000000" pitchFamily="2" charset="-18"/>
                <a:ea typeface="Aptos" panose="020B0004020202020204" pitchFamily="34" charset="0"/>
                <a:cs typeface="Times New Roman" panose="02020603050405020304" pitchFamily="18" charset="0"/>
              </a:rPr>
            </a:br>
            <a:r>
              <a:rPr lang="pl-PL" sz="2000" kern="100" dirty="0">
                <a:solidFill>
                  <a:srgbClr val="333333"/>
                </a:solidFill>
                <a:effectLst/>
                <a:latin typeface="Arial" panose="020B0604020202020204" pitchFamily="34" charset="0"/>
                <a:ea typeface="Aptos" panose="020B0004020202020204" pitchFamily="34" charset="0"/>
                <a:cs typeface="Times New Roman" panose="02020603050405020304" pitchFamily="18" charset="0"/>
              </a:rPr>
              <a:t>- sporadycznymi reakcjami na własne imię</a:t>
            </a:r>
            <a:br>
              <a:rPr lang="pl-PL" sz="2000" kern="100" dirty="0">
                <a:solidFill>
                  <a:srgbClr val="333333"/>
                </a:solidFill>
                <a:effectLst/>
                <a:latin typeface="Poppins" panose="00000500000000000000" pitchFamily="2" charset="-18"/>
                <a:ea typeface="Aptos" panose="020B0004020202020204" pitchFamily="34" charset="0"/>
                <a:cs typeface="Times New Roman" panose="02020603050405020304" pitchFamily="18" charset="0"/>
              </a:rPr>
            </a:br>
            <a:r>
              <a:rPr lang="pl-PL" sz="2000" kern="100" dirty="0">
                <a:solidFill>
                  <a:srgbClr val="333333"/>
                </a:solidFill>
                <a:effectLst/>
                <a:latin typeface="Arial" panose="020B0604020202020204" pitchFamily="34" charset="0"/>
                <a:ea typeface="Aptos" panose="020B0004020202020204" pitchFamily="34" charset="0"/>
                <a:cs typeface="Times New Roman" panose="02020603050405020304" pitchFamily="18" charset="0"/>
              </a:rPr>
              <a:t>- opóźnieniem lub całkowitym brakiem rozwoju mowy</a:t>
            </a:r>
            <a:br>
              <a:rPr lang="pl-PL" sz="2000" kern="100" dirty="0">
                <a:solidFill>
                  <a:srgbClr val="333333"/>
                </a:solidFill>
                <a:effectLst/>
                <a:latin typeface="Poppins" panose="00000500000000000000" pitchFamily="2" charset="-18"/>
                <a:ea typeface="Aptos" panose="020B0004020202020204" pitchFamily="34" charset="0"/>
                <a:cs typeface="Times New Roman" panose="02020603050405020304" pitchFamily="18" charset="0"/>
              </a:rPr>
            </a:br>
            <a:r>
              <a:rPr lang="pl-PL" sz="2000" kern="100" dirty="0">
                <a:solidFill>
                  <a:srgbClr val="333333"/>
                </a:solidFill>
                <a:effectLst/>
                <a:latin typeface="Arial" panose="020B0604020202020204" pitchFamily="34" charset="0"/>
                <a:ea typeface="Aptos" panose="020B0004020202020204" pitchFamily="34" charset="0"/>
                <a:cs typeface="Times New Roman" panose="02020603050405020304" pitchFamily="18" charset="0"/>
              </a:rPr>
              <a:t>- niechęcią do słuchania czytanych tekstów lub oglądania obrazków statycznych (np. ilustracji w książeczkach)</a:t>
            </a:r>
            <a:br>
              <a:rPr lang="pl-PL" sz="2000" kern="100" dirty="0">
                <a:solidFill>
                  <a:srgbClr val="333333"/>
                </a:solidFill>
                <a:effectLst/>
                <a:latin typeface="Poppins" panose="00000500000000000000" pitchFamily="2" charset="-18"/>
                <a:ea typeface="Aptos" panose="020B0004020202020204" pitchFamily="34" charset="0"/>
                <a:cs typeface="Times New Roman" panose="02020603050405020304" pitchFamily="18" charset="0"/>
              </a:rPr>
            </a:br>
            <a:r>
              <a:rPr lang="pl-PL" sz="2000" kern="100" dirty="0">
                <a:solidFill>
                  <a:srgbClr val="333333"/>
                </a:solidFill>
                <a:effectLst/>
                <a:latin typeface="Arial" panose="020B0604020202020204" pitchFamily="34" charset="0"/>
                <a:ea typeface="Aptos" panose="020B0004020202020204" pitchFamily="34" charset="0"/>
                <a:cs typeface="Times New Roman" panose="02020603050405020304" pitchFamily="18" charset="0"/>
              </a:rPr>
              <a:t>- brakiem wspólnego pola uwagi</a:t>
            </a:r>
            <a:br>
              <a:rPr lang="pl-PL" sz="2000" kern="100" dirty="0">
                <a:solidFill>
                  <a:srgbClr val="333333"/>
                </a:solidFill>
                <a:effectLst/>
                <a:latin typeface="Poppins" panose="00000500000000000000" pitchFamily="2" charset="-18"/>
                <a:ea typeface="Aptos" panose="020B0004020202020204" pitchFamily="34" charset="0"/>
                <a:cs typeface="Times New Roman" panose="02020603050405020304" pitchFamily="18" charset="0"/>
              </a:rPr>
            </a:br>
            <a:r>
              <a:rPr lang="pl-PL" sz="2000" kern="100" dirty="0">
                <a:solidFill>
                  <a:srgbClr val="333333"/>
                </a:solidFill>
                <a:effectLst/>
                <a:latin typeface="Arial" panose="020B0604020202020204" pitchFamily="34" charset="0"/>
                <a:ea typeface="Aptos" panose="020B0004020202020204" pitchFamily="34" charset="0"/>
                <a:cs typeface="Times New Roman" panose="02020603050405020304" pitchFamily="18" charset="0"/>
              </a:rPr>
              <a:t>- brakiem gestu wskazywania palcem</a:t>
            </a:r>
            <a:br>
              <a:rPr lang="pl-PL" sz="2000" kern="100" dirty="0">
                <a:solidFill>
                  <a:srgbClr val="333333"/>
                </a:solidFill>
                <a:effectLst/>
                <a:latin typeface="Poppins" panose="00000500000000000000" pitchFamily="2" charset="-18"/>
                <a:ea typeface="Aptos" panose="020B0004020202020204" pitchFamily="34" charset="0"/>
                <a:cs typeface="Times New Roman" panose="02020603050405020304" pitchFamily="18" charset="0"/>
              </a:rPr>
            </a:br>
            <a:br>
              <a:rPr lang="pl-PL" sz="2000" kern="100" dirty="0">
                <a:solidFill>
                  <a:srgbClr val="333333"/>
                </a:solidFill>
                <a:effectLst/>
                <a:latin typeface="Poppins" panose="00000500000000000000" pitchFamily="2" charset="-18"/>
                <a:ea typeface="Aptos" panose="020B0004020202020204" pitchFamily="34" charset="0"/>
                <a:cs typeface="Times New Roman" panose="02020603050405020304" pitchFamily="18" charset="0"/>
              </a:rPr>
            </a:br>
            <a:endParaRPr lang="pl-PL" sz="2000" kern="100" dirty="0">
              <a:solidFill>
                <a:srgbClr val="333333"/>
              </a:solidFill>
              <a:effectLst/>
              <a:latin typeface="Poppins" panose="00000500000000000000" pitchFamily="2" charset="-18"/>
              <a:ea typeface="Aptos" panose="020B0004020202020204" pitchFamily="34" charset="0"/>
              <a:cs typeface="Times New Roman" panose="02020603050405020304" pitchFamily="18" charset="0"/>
            </a:endParaRPr>
          </a:p>
          <a:p>
            <a:endParaRPr lang="pl-PL" sz="1800" kern="100" dirty="0">
              <a:solidFill>
                <a:srgbClr val="333333"/>
              </a:solidFill>
              <a:effectLst/>
              <a:latin typeface="Arial" panose="020B0604020202020204" pitchFamily="34" charset="0"/>
              <a:ea typeface="Aptos" panose="020B0004020202020204" pitchFamily="34" charset="0"/>
              <a:cs typeface="Times New Roman" panose="02020603050405020304" pitchFamily="18" charset="0"/>
            </a:endParaRPr>
          </a:p>
          <a:p>
            <a:endParaRPr lang="pl-PL" kern="100" dirty="0">
              <a:solidFill>
                <a:srgbClr val="333333"/>
              </a:solidFill>
              <a:latin typeface="Arial" panose="020B0604020202020204" pitchFamily="34" charset="0"/>
              <a:ea typeface="Aptos" panose="020B0004020202020204" pitchFamily="34" charset="0"/>
              <a:cs typeface="Times New Roman" panose="02020603050405020304" pitchFamily="18" charset="0"/>
            </a:endParaRPr>
          </a:p>
          <a:p>
            <a:endParaRPr lang="pl-PL" sz="1800" kern="100" dirty="0">
              <a:solidFill>
                <a:srgbClr val="333333"/>
              </a:solidFill>
              <a:effectLst/>
              <a:latin typeface="Arial" panose="020B0604020202020204" pitchFamily="34" charset="0"/>
              <a:ea typeface="Aptos" panose="020B000402020202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3545015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5342E6-1BAE-1268-2861-B6FC2FAB8B2A}"/>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7C2EF1EF-3A2B-9D1C-E719-90683A22BC23}"/>
              </a:ext>
            </a:extLst>
          </p:cNvPr>
          <p:cNvSpPr>
            <a:spLocks noGrp="1"/>
          </p:cNvSpPr>
          <p:nvPr>
            <p:ph idx="1"/>
          </p:nvPr>
        </p:nvSpPr>
        <p:spPr>
          <a:xfrm>
            <a:off x="677334" y="925286"/>
            <a:ext cx="8596668" cy="5791199"/>
          </a:xfrm>
        </p:spPr>
        <p:txBody>
          <a:bodyPr>
            <a:normAutofit/>
          </a:bodyPr>
          <a:lstStyle/>
          <a:p>
            <a:r>
              <a:rPr lang="pl-PL" sz="2000" b="1" kern="100" dirty="0">
                <a:solidFill>
                  <a:srgbClr val="333333"/>
                </a:solidFill>
                <a:effectLst/>
                <a:latin typeface="Arial" panose="020B0604020202020204" pitchFamily="34" charset="0"/>
                <a:ea typeface="Aptos" panose="020B0004020202020204" pitchFamily="34" charset="0"/>
                <a:cs typeface="Times New Roman" panose="02020603050405020304" pitchFamily="18" charset="0"/>
              </a:rPr>
              <a:t>Z czasem zaburzenia dzieci narażonych  na  stymulację  wysokimi technologiami pogłębiają się. U dzieci tych zaobserwować można:</a:t>
            </a:r>
            <a:br>
              <a:rPr lang="pl-PL" sz="2000" b="1" kern="100" dirty="0">
                <a:solidFill>
                  <a:srgbClr val="333333"/>
                </a:solidFill>
                <a:effectLst/>
                <a:latin typeface="Poppins" panose="00000500000000000000" pitchFamily="2" charset="-18"/>
                <a:ea typeface="Aptos" panose="020B0004020202020204" pitchFamily="34" charset="0"/>
                <a:cs typeface="Times New Roman" panose="02020603050405020304" pitchFamily="18" charset="0"/>
              </a:rPr>
            </a:br>
            <a:br>
              <a:rPr lang="pl-PL" sz="2000" b="1" kern="100" dirty="0">
                <a:solidFill>
                  <a:srgbClr val="333333"/>
                </a:solidFill>
                <a:effectLst/>
                <a:latin typeface="Poppins" panose="00000500000000000000" pitchFamily="2" charset="-18"/>
                <a:ea typeface="Aptos" panose="020B0004020202020204" pitchFamily="34" charset="0"/>
                <a:cs typeface="Times New Roman" panose="02020603050405020304" pitchFamily="18" charset="0"/>
              </a:rPr>
            </a:br>
            <a:r>
              <a:rPr lang="pl-PL" sz="2000" kern="100" dirty="0">
                <a:solidFill>
                  <a:srgbClr val="333333"/>
                </a:solidFill>
                <a:effectLst/>
                <a:latin typeface="Arial" panose="020B0604020202020204" pitchFamily="34" charset="0"/>
                <a:ea typeface="Aptos" panose="020B0004020202020204" pitchFamily="34" charset="0"/>
                <a:cs typeface="Times New Roman" panose="02020603050405020304" pitchFamily="18" charset="0"/>
              </a:rPr>
              <a:t>- trudności lub całkowity brak rozumienia poleceń</a:t>
            </a:r>
            <a:br>
              <a:rPr lang="pl-PL" sz="2000" kern="100" dirty="0">
                <a:solidFill>
                  <a:srgbClr val="333333"/>
                </a:solidFill>
                <a:effectLst/>
                <a:latin typeface="Poppins" panose="00000500000000000000" pitchFamily="2" charset="-18"/>
                <a:ea typeface="Aptos" panose="020B0004020202020204" pitchFamily="34" charset="0"/>
                <a:cs typeface="Times New Roman" panose="02020603050405020304" pitchFamily="18" charset="0"/>
              </a:rPr>
            </a:br>
            <a:r>
              <a:rPr lang="pl-PL" sz="2000" kern="100" dirty="0">
                <a:solidFill>
                  <a:srgbClr val="333333"/>
                </a:solidFill>
                <a:effectLst/>
                <a:latin typeface="Arial" panose="020B0604020202020204" pitchFamily="34" charset="0"/>
                <a:ea typeface="Aptos" panose="020B0004020202020204" pitchFamily="34" charset="0"/>
                <a:cs typeface="Times New Roman" panose="02020603050405020304" pitchFamily="18" charset="0"/>
              </a:rPr>
              <a:t>- komunikowanie się za pomocą krzyku lub płaczu</a:t>
            </a:r>
            <a:br>
              <a:rPr lang="pl-PL" sz="2000" kern="100" dirty="0">
                <a:solidFill>
                  <a:srgbClr val="333333"/>
                </a:solidFill>
                <a:effectLst/>
                <a:latin typeface="Poppins" panose="00000500000000000000" pitchFamily="2" charset="-18"/>
                <a:ea typeface="Aptos" panose="020B0004020202020204" pitchFamily="34" charset="0"/>
                <a:cs typeface="Times New Roman" panose="02020603050405020304" pitchFamily="18" charset="0"/>
              </a:rPr>
            </a:br>
            <a:r>
              <a:rPr lang="pl-PL" sz="2000" kern="100" dirty="0">
                <a:solidFill>
                  <a:srgbClr val="333333"/>
                </a:solidFill>
                <a:effectLst/>
                <a:latin typeface="Arial" panose="020B0604020202020204" pitchFamily="34" charset="0"/>
                <a:ea typeface="Aptos" panose="020B0004020202020204" pitchFamily="34" charset="0"/>
                <a:cs typeface="Times New Roman" panose="02020603050405020304" pitchFamily="18" charset="0"/>
              </a:rPr>
              <a:t>- brak zainteresowania książkami, obrazkami statycznymi</a:t>
            </a:r>
            <a:br>
              <a:rPr lang="pl-PL" sz="2000" kern="100" dirty="0">
                <a:solidFill>
                  <a:srgbClr val="333333"/>
                </a:solidFill>
                <a:effectLst/>
                <a:latin typeface="Poppins" panose="00000500000000000000" pitchFamily="2" charset="-18"/>
                <a:ea typeface="Aptos" panose="020B0004020202020204" pitchFamily="34" charset="0"/>
                <a:cs typeface="Times New Roman" panose="02020603050405020304" pitchFamily="18" charset="0"/>
              </a:rPr>
            </a:br>
            <a:r>
              <a:rPr lang="pl-PL" sz="2000" kern="100" dirty="0">
                <a:solidFill>
                  <a:srgbClr val="333333"/>
                </a:solidFill>
                <a:effectLst/>
                <a:latin typeface="Arial" panose="020B0604020202020204" pitchFamily="34" charset="0"/>
                <a:ea typeface="Aptos" panose="020B0004020202020204" pitchFamily="34" charset="0"/>
                <a:cs typeface="Times New Roman" panose="02020603050405020304" pitchFamily="18" charset="0"/>
              </a:rPr>
              <a:t>- brak respektowania reguł społecznych</a:t>
            </a:r>
            <a:br>
              <a:rPr lang="pl-PL" sz="2000" kern="100" dirty="0">
                <a:solidFill>
                  <a:srgbClr val="333333"/>
                </a:solidFill>
                <a:effectLst/>
                <a:latin typeface="Poppins" panose="00000500000000000000" pitchFamily="2" charset="-18"/>
                <a:ea typeface="Aptos" panose="020B0004020202020204" pitchFamily="34" charset="0"/>
                <a:cs typeface="Times New Roman" panose="02020603050405020304" pitchFamily="18" charset="0"/>
              </a:rPr>
            </a:br>
            <a:r>
              <a:rPr lang="pl-PL" sz="2000" kern="100" dirty="0">
                <a:solidFill>
                  <a:srgbClr val="333333"/>
                </a:solidFill>
                <a:effectLst/>
                <a:latin typeface="Arial" panose="020B0604020202020204" pitchFamily="34" charset="0"/>
                <a:ea typeface="Aptos" panose="020B0004020202020204" pitchFamily="34" charset="0"/>
                <a:cs typeface="Times New Roman" panose="02020603050405020304" pitchFamily="18" charset="0"/>
              </a:rPr>
              <a:t>- trudności w kontaktach w grupie rówieśniczej</a:t>
            </a:r>
            <a:br>
              <a:rPr lang="pl-PL" sz="2000" kern="100" dirty="0">
                <a:solidFill>
                  <a:srgbClr val="333333"/>
                </a:solidFill>
                <a:effectLst/>
                <a:latin typeface="Poppins" panose="00000500000000000000" pitchFamily="2" charset="-18"/>
                <a:ea typeface="Aptos" panose="020B0004020202020204" pitchFamily="34" charset="0"/>
                <a:cs typeface="Times New Roman" panose="02020603050405020304" pitchFamily="18" charset="0"/>
              </a:rPr>
            </a:br>
            <a:r>
              <a:rPr lang="pl-PL" sz="2000" kern="100" dirty="0">
                <a:solidFill>
                  <a:srgbClr val="333333"/>
                </a:solidFill>
                <a:effectLst/>
                <a:latin typeface="Arial" panose="020B0604020202020204" pitchFamily="34" charset="0"/>
                <a:ea typeface="Aptos" panose="020B0004020202020204" pitchFamily="34" charset="0"/>
                <a:cs typeface="Times New Roman" panose="02020603050405020304" pitchFamily="18" charset="0"/>
              </a:rPr>
              <a:t>- niepełne rozumienie języka</a:t>
            </a:r>
            <a:br>
              <a:rPr lang="pl-PL" sz="2000" kern="100" dirty="0">
                <a:solidFill>
                  <a:srgbClr val="333333"/>
                </a:solidFill>
                <a:effectLst/>
                <a:latin typeface="Poppins" panose="00000500000000000000" pitchFamily="2" charset="-18"/>
                <a:ea typeface="Aptos" panose="020B0004020202020204" pitchFamily="34" charset="0"/>
                <a:cs typeface="Times New Roman" panose="02020603050405020304" pitchFamily="18" charset="0"/>
              </a:rPr>
            </a:br>
            <a:r>
              <a:rPr lang="pl-PL" sz="2000" kern="100" dirty="0">
                <a:solidFill>
                  <a:srgbClr val="333333"/>
                </a:solidFill>
                <a:effectLst/>
                <a:latin typeface="Arial" panose="020B0604020202020204" pitchFamily="34" charset="0"/>
                <a:ea typeface="Aptos" panose="020B0004020202020204" pitchFamily="34" charset="0"/>
                <a:cs typeface="Times New Roman" panose="02020603050405020304" pitchFamily="18" charset="0"/>
              </a:rPr>
              <a:t>- zaburzenia koncentracji, nerwowość, nadpobudliwość, agresywność –i  brak kontroli nad negatywnymi emocjami</a:t>
            </a:r>
            <a:br>
              <a:rPr lang="pl-PL" sz="2000" kern="100" dirty="0">
                <a:solidFill>
                  <a:srgbClr val="333333"/>
                </a:solidFill>
                <a:effectLst/>
                <a:latin typeface="Poppins" panose="00000500000000000000" pitchFamily="2" charset="-18"/>
                <a:ea typeface="Aptos" panose="020B0004020202020204" pitchFamily="34" charset="0"/>
                <a:cs typeface="Times New Roman" panose="02020603050405020304" pitchFamily="18" charset="0"/>
              </a:rPr>
            </a:br>
            <a:r>
              <a:rPr lang="pl-PL" sz="2000" kern="100" dirty="0">
                <a:solidFill>
                  <a:srgbClr val="333333"/>
                </a:solidFill>
                <a:effectLst/>
                <a:latin typeface="Arial" panose="020B0604020202020204" pitchFamily="34" charset="0"/>
                <a:ea typeface="Aptos" panose="020B0004020202020204" pitchFamily="34" charset="0"/>
                <a:cs typeface="Times New Roman" panose="02020603050405020304" pitchFamily="18" charset="0"/>
              </a:rPr>
              <a:t>- przemęczenie związane z szybko zmieniającymi się i migoczącymi  obrazami</a:t>
            </a:r>
            <a:br>
              <a:rPr lang="pl-PL" sz="2000" kern="100" dirty="0">
                <a:solidFill>
                  <a:srgbClr val="333333"/>
                </a:solidFill>
                <a:effectLst/>
                <a:latin typeface="Poppins" panose="00000500000000000000" pitchFamily="2" charset="-18"/>
                <a:ea typeface="Aptos" panose="020B0004020202020204" pitchFamily="34" charset="0"/>
                <a:cs typeface="Times New Roman" panose="02020603050405020304" pitchFamily="18" charset="0"/>
              </a:rPr>
            </a:br>
            <a:r>
              <a:rPr lang="pl-PL" sz="2000" kern="100" dirty="0">
                <a:solidFill>
                  <a:srgbClr val="333333"/>
                </a:solidFill>
                <a:effectLst/>
                <a:latin typeface="Arial" panose="020B0604020202020204" pitchFamily="34" charset="0"/>
                <a:ea typeface="Aptos" panose="020B0004020202020204" pitchFamily="34" charset="0"/>
                <a:cs typeface="Times New Roman" panose="02020603050405020304" pitchFamily="18" charset="0"/>
              </a:rPr>
              <a:t>- zaburzenia snu (płacz, krzyk)</a:t>
            </a:r>
            <a:br>
              <a:rPr lang="pl-PL" sz="2000" kern="100" dirty="0">
                <a:solidFill>
                  <a:srgbClr val="333333"/>
                </a:solidFill>
                <a:effectLst/>
                <a:latin typeface="Poppins" panose="00000500000000000000" pitchFamily="2" charset="-18"/>
                <a:ea typeface="Aptos" panose="020B0004020202020204" pitchFamily="34" charset="0"/>
                <a:cs typeface="Times New Roman" panose="02020603050405020304" pitchFamily="18" charset="0"/>
              </a:rPr>
            </a:br>
            <a:r>
              <a:rPr lang="pl-PL" sz="2000" kern="100" dirty="0">
                <a:solidFill>
                  <a:srgbClr val="333333"/>
                </a:solidFill>
                <a:effectLst/>
                <a:latin typeface="Arial" panose="020B0604020202020204" pitchFamily="34" charset="0"/>
                <a:ea typeface="Aptos" panose="020B0004020202020204" pitchFamily="34" charset="0"/>
                <a:cs typeface="Times New Roman" panose="02020603050405020304" pitchFamily="18" charset="0"/>
              </a:rPr>
              <a:t>- zaburzenia odżywiania</a:t>
            </a:r>
            <a:endParaRPr lang="pl-PL" sz="20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1280874891"/>
      </p:ext>
    </p:extLst>
  </p:cSld>
  <p:clrMapOvr>
    <a:masterClrMapping/>
  </p:clrMapOvr>
</p:sld>
</file>

<file path=ppt/theme/theme1.xml><?xml version="1.0" encoding="utf-8"?>
<a:theme xmlns:a="http://schemas.openxmlformats.org/drawingml/2006/main" name="Fas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271</TotalTime>
  <Words>3022</Words>
  <Application>Microsoft Office PowerPoint</Application>
  <PresentationFormat>Panoramiczny</PresentationFormat>
  <Paragraphs>80</Paragraphs>
  <Slides>27</Slides>
  <Notes>0</Notes>
  <HiddenSlides>0</HiddenSlides>
  <MMClips>0</MMClips>
  <ScaleCrop>false</ScaleCrop>
  <HeadingPairs>
    <vt:vector size="6" baseType="variant">
      <vt:variant>
        <vt:lpstr>Używane czcionki</vt:lpstr>
      </vt:variant>
      <vt:variant>
        <vt:i4>9</vt:i4>
      </vt:variant>
      <vt:variant>
        <vt:lpstr>Motyw</vt:lpstr>
      </vt:variant>
      <vt:variant>
        <vt:i4>1</vt:i4>
      </vt:variant>
      <vt:variant>
        <vt:lpstr>Tytuły slajdów</vt:lpstr>
      </vt:variant>
      <vt:variant>
        <vt:i4>27</vt:i4>
      </vt:variant>
    </vt:vector>
  </HeadingPairs>
  <TitlesOfParts>
    <vt:vector size="37" baseType="lpstr">
      <vt:lpstr>Aptos</vt:lpstr>
      <vt:lpstr>Arial</vt:lpstr>
      <vt:lpstr>Poppins</vt:lpstr>
      <vt:lpstr>Proxima Nova</vt:lpstr>
      <vt:lpstr>Proxima Nova Cn</vt:lpstr>
      <vt:lpstr>Source Sans Pro</vt:lpstr>
      <vt:lpstr>Times New Roman</vt:lpstr>
      <vt:lpstr>Trebuchet MS</vt:lpstr>
      <vt:lpstr>Wingdings 3</vt:lpstr>
      <vt:lpstr>Faseta</vt:lpstr>
      <vt:lpstr>Wpływ urządzeń elektronicznych na rozwój mózgu dziecka </vt:lpstr>
      <vt:lpstr>Prezentacja programu PowerPoint</vt:lpstr>
      <vt:lpstr>Nowe technologie – symbol      naszych czasów </vt:lpstr>
      <vt:lpstr>Rozwój mózgu </vt:lpstr>
      <vt:lpstr>Prezentacja programu PowerPoint</vt:lpstr>
      <vt:lpstr>Obraz, który porusza się na płaskim ekranie odbiornika, buduje w umyśle małego dziecka fałszywe ścieżki poznawania świata.  Płaskie obrazy nie tworzą reprezentacji przedmiotów istniejących w rzeczywistości, bo uniemożliwiają dostrzeżenie przez dziecko głębi. To z kolei w znacznym stopniu utrudnia rozwój manipulacji specyficznej, co ma znaczący wpływ na późniejszą naukę pisania.  </vt:lpstr>
      <vt:lpstr>Prezentacja programu PowerPoint</vt:lpstr>
      <vt:lpstr>Prezentacja programu PowerPoint</vt:lpstr>
      <vt:lpstr>Prezentacja programu PowerPoint</vt:lpstr>
      <vt:lpstr>Funkcjonowanie mózgu a nowe technologie </vt:lpstr>
      <vt:lpstr>Prezentacja programu PowerPoint</vt:lpstr>
      <vt:lpstr>Umysł  małego  dziecka  narażony na kontakt  z  nowoczesnymi technologiami  koncentruje  się  na  nowych, związanych z nimi zadaniach, a tym samym odsuwa od podstawowych umiejętności społecznych,  takich  jak:  nawiązywanie  i  utrzymywanie  relacji              z innymi ludźmi, odczytywanie wyrazu twarzy, rozpoznawanie emocji, wykazywanie empatii czy wspólne spędzanie czasu i tworzenie bliskich więzi. </vt:lpstr>
      <vt:lpstr>Urządzenia cyfrowe a pobudzenie      Pojawiają się badania sugerujące, że ciągłe bombardowanie młodych obrazami sprawia, że oni sami mają ciągłą potrzebę odbierania nowych bodźców. Doprowadza to do stanu, gdzie dziecku trudno jest usiedzieć w miejscu w ciszy. Bez wykonywania żadnych czynności. Rodzice często mylą to z ADHD. Podczas gdy, jest to nierzadko efekt nadużywania urządzeń cyfrowych. </vt:lpstr>
      <vt:lpstr>Urządzenia cyfrowe a regulacja emocji    Istotne jest też radzenie sobie z emocjami. Zdolność dzieci do poruszania palcem po ekranie i uzyskiwanie w ten sposób adekwatnych do oczekiwań efektów, uczy dzieci dostawania „tego, czego chcą, w krótkim czasie”. W psychologii mówi się o zjawisku natychmiastowej gratyfikacji. W praktyce może objawiać się to tym, że dziecko staje się niecierpliwe. Ciężko mu przetworzyć scenariusz, w którym nie dostaje tego czego oczekiwało (przecież ruch palcem na tablecie, zawsze łączy się z oczekiwanym rezultatem). Warto wspomnieć również o zjawisku powstawania nieprawidłowych sposobów reagowania na różnorodne stresory. Ma to miejsce wtedy, kiedy dzieci w pierwszych latach życia nie dostają wsparcia w radzeniu sobie z intensywnymi uczuciami i przeżyciami. Przykładowo zostają bez obecności rodziców podczas doświadczania obciążającej psychicznie sceny na ekranie (np. w grze komputerowej czy internetowym filmiku). Badania również pokazują, że pochłonięcie grami komputerowymi/internetowymi potrafi być sposobem regulacji emocjonalnej, w której dzieci wypierają lub unikają negatywnych emocji poprzez uczestnictwo w świecie wirtualnym. </vt:lpstr>
      <vt:lpstr>Urządzenia cyfrowe, a zdolność kreatywnego myślenia </vt:lpstr>
      <vt:lpstr>Prezentacja programu PowerPoint</vt:lpstr>
      <vt:lpstr>Demencja cyfrowa </vt:lpstr>
      <vt:lpstr>Jak możemy przeciwdziałać demencji cyfrowej u dzieci? </vt:lpstr>
      <vt:lpstr>Prezentacja programu PowerPoint</vt:lpstr>
      <vt:lpstr>                             PODSUMOWANIE        1. Gwałtowny wzrost mózgu. </vt:lpstr>
      <vt:lpstr>      2. Opóźniony rozwój. </vt:lpstr>
      <vt:lpstr>3. Epidemia otyłości </vt:lpstr>
      <vt:lpstr>Prezentacja programu PowerPoint</vt:lpstr>
      <vt:lpstr>Prezentacja programu PowerPoint</vt:lpstr>
      <vt:lpstr>Prezentacja programu PowerPoint</vt:lpstr>
      <vt:lpstr>Prezentacja programu PowerPoint</vt:lpstr>
      <vt:lpstr> BIBLIOGRAFIA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Żanna Miłkowska</dc:creator>
  <cp:lastModifiedBy>Żanna Miłkowska</cp:lastModifiedBy>
  <cp:revision>10</cp:revision>
  <dcterms:created xsi:type="dcterms:W3CDTF">2024-11-15T13:32:34Z</dcterms:created>
  <dcterms:modified xsi:type="dcterms:W3CDTF">2024-12-15T18:53:10Z</dcterms:modified>
</cp:coreProperties>
</file>